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9" r:id="rId23"/>
  </p:sldIdLst>
  <p:sldSz cx="9144000" cy="5143500" type="screen16x9"/>
  <p:notesSz cx="6858000" cy="9144000"/>
  <p:embeddedFontLst>
    <p:embeddedFont>
      <p:font typeface="Bahiana" panose="020B0604020202020204" charset="0"/>
      <p:regular r:id="rId25"/>
    </p:embeddedFont>
    <p:embeddedFont>
      <p:font typeface="Barlow" panose="020B0604020202020204" charset="0"/>
      <p:regular r:id="rId26"/>
      <p:bold r:id="rId27"/>
      <p:italic r:id="rId28"/>
      <p:boldItalic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  <p:embeddedFont>
      <p:font typeface="Nunito" panose="020B0604020202020204" charset="0"/>
      <p:regular r:id="rId34"/>
      <p:bold r:id="rId35"/>
      <p:italic r:id="rId36"/>
      <p:boldItalic r:id="rId37"/>
    </p:embeddedFont>
    <p:embeddedFont>
      <p:font typeface="Roboto Slab Regular" panose="020B0604020202020204" charset="0"/>
      <p:regular r:id="rId38"/>
      <p:bold r:id="rId39"/>
    </p:embeddedFont>
    <p:embeddedFont>
      <p:font typeface="Squada One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248C3B-03AF-4A3C-8458-365C04C31FA6}">
  <a:tblStyle styleId="{70248C3B-03AF-4A3C-8458-365C04C31F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84" autoAdjust="0"/>
  </p:normalViewPr>
  <p:slideViewPr>
    <p:cSldViewPr snapToGrid="0">
      <p:cViewPr varScale="1">
        <p:scale>
          <a:sx n="86" d="100"/>
          <a:sy n="86" d="100"/>
        </p:scale>
        <p:origin x="324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81019570e5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81019570e5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Psychological Effects</a:t>
            </a:r>
            <a:endParaRPr sz="36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Of DDA </a:t>
            </a:r>
            <a:endParaRPr sz="36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In Single-player </a:t>
            </a:r>
            <a:endParaRPr sz="36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Casual Shooting Games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adc461ca2e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adc461ca2e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adc461ca2e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adc461ca2e_1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adc461ca2e_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adc461ca2e_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Shooting game- Spaceship on rails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Enemies have different health levels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dangerous enemy, more it health level, more the points upon hitting it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Spawning enemies as per health/score of player</a:t>
            </a:r>
            <a:endParaRPr sz="10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c461ca2e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adc461ca2e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Shooting game- Spaceship on rails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Enemies have different health levels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dangerous enemy, more it health level, more the points upon hitting it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Spawning enemies as per health/score of player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Explain DDA, few parameters, DDA monitirs health, what change will happen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Implementation of DDA</a:t>
            </a: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hreshhold approh to increase elvele. </a:t>
            </a: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hen paramters mnitored omthhings trihggered</a:t>
            </a: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aramters- 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a35b35ba41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a35b35ba41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adc461ca2e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adc461ca2e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adc46194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adc46194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adc46194b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adc46194b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6be81bf08b_0_1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6be81bf08b_0_12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a35b35ba41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a35b35ba41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a35b35ba41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a35b35ba41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adc461ca2e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adc461ca2e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a35b35ba41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a35b35ba41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a35b35ba41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a35b35ba41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dc461ca2e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adc461ca2e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adc461ca2e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adc461ca2e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adc461ca2e_1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adc461ca2e_1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adc461ca2e_1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adc461ca2e_1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600" y="0"/>
            <a:ext cx="9138638" cy="5143500"/>
            <a:chOff x="2600" y="0"/>
            <a:chExt cx="9138638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2325975" y="325725"/>
              <a:ext cx="4491900" cy="4491900"/>
            </a:xfrm>
            <a:prstGeom prst="ellipse">
              <a:avLst/>
            </a:pr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2600" y="0"/>
              <a:ext cx="9138638" cy="5143500"/>
              <a:chOff x="0" y="0"/>
              <a:chExt cx="9138638" cy="51435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0" y="0"/>
                <a:ext cx="4590109" cy="2185646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" name="Google Shape;16;p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7" name="Google Shape;17;p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21;p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2249525" y="1626825"/>
            <a:ext cx="4644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ctrTitle"/>
          </p:nvPr>
        </p:nvSpPr>
        <p:spPr>
          <a:xfrm>
            <a:off x="1891125" y="718225"/>
            <a:ext cx="5361600" cy="105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17"/>
          <p:cNvGrpSpPr/>
          <p:nvPr/>
        </p:nvGrpSpPr>
        <p:grpSpPr>
          <a:xfrm>
            <a:off x="-12" y="0"/>
            <a:ext cx="8246538" cy="5143500"/>
            <a:chOff x="-12" y="0"/>
            <a:chExt cx="8246538" cy="5143500"/>
          </a:xfrm>
        </p:grpSpPr>
        <p:grpSp>
          <p:nvGrpSpPr>
            <p:cNvPr id="275" name="Google Shape;275;p17"/>
            <p:cNvGrpSpPr/>
            <p:nvPr/>
          </p:nvGrpSpPr>
          <p:grpSpPr>
            <a:xfrm>
              <a:off x="5749750" y="0"/>
              <a:ext cx="2496775" cy="5143500"/>
              <a:chOff x="5744400" y="0"/>
              <a:chExt cx="2496775" cy="5143500"/>
            </a:xfrm>
          </p:grpSpPr>
          <p:sp>
            <p:nvSpPr>
              <p:cNvPr id="276" name="Google Shape;276;p17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7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17"/>
            <p:cNvSpPr/>
            <p:nvPr/>
          </p:nvSpPr>
          <p:spPr>
            <a:xfrm rot="-5400000" flipH="1">
              <a:off x="-332850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17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80" name="Google Shape;280;p17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17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85" name="Google Shape;285;p17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7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" name="Google Shape;287;p17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17"/>
          <p:cNvSpPr txBox="1">
            <a:spLocks noGrp="1"/>
          </p:cNvSpPr>
          <p:nvPr>
            <p:ph type="title"/>
          </p:nvPr>
        </p:nvSpPr>
        <p:spPr>
          <a:xfrm>
            <a:off x="1502350" y="1786700"/>
            <a:ext cx="3721800" cy="15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43" name="Google Shape;443;p2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2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48" name="Google Shape;448;p2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0" name="Google Shape;450;p2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30" name="Google Shape;30;p3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3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37;p3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-12" y="-12"/>
            <a:ext cx="7545763" cy="5143513"/>
            <a:chOff x="-12" y="-12"/>
            <a:chExt cx="7545763" cy="5143513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5048975" y="0"/>
              <a:ext cx="2496775" cy="5143500"/>
              <a:chOff x="5046375" y="0"/>
              <a:chExt cx="2496775" cy="5143500"/>
            </a:xfrm>
          </p:grpSpPr>
          <p:sp>
            <p:nvSpPr>
              <p:cNvPr id="41" name="Google Shape;41;p3"/>
              <p:cNvSpPr/>
              <p:nvPr/>
            </p:nvSpPr>
            <p:spPr>
              <a:xfrm>
                <a:off x="5046375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" name="Google Shape;43;p3"/>
            <p:cNvSpPr/>
            <p:nvPr/>
          </p:nvSpPr>
          <p:spPr>
            <a:xfrm rot="-5400000">
              <a:off x="-332850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725275" y="1723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25275" y="3795910"/>
            <a:ext cx="6044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725275" y="952809"/>
            <a:ext cx="1176600" cy="8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485608" y="-872804"/>
            <a:ext cx="8658379" cy="7854599"/>
            <a:chOff x="485608" y="-872804"/>
            <a:chExt cx="8658379" cy="7854599"/>
          </a:xfrm>
        </p:grpSpPr>
        <p:sp>
          <p:nvSpPr>
            <p:cNvPr id="49" name="Google Shape;49;p4"/>
            <p:cNvSpPr/>
            <p:nvPr/>
          </p:nvSpPr>
          <p:spPr>
            <a:xfrm rot="5400000" flipH="1">
              <a:off x="5830875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4"/>
            <p:cNvGrpSpPr/>
            <p:nvPr/>
          </p:nvGrpSpPr>
          <p:grpSpPr>
            <a:xfrm>
              <a:off x="485608" y="-872804"/>
              <a:ext cx="8316624" cy="7854599"/>
              <a:chOff x="-752917" y="-872804"/>
              <a:chExt cx="8316624" cy="7854599"/>
            </a:xfrm>
          </p:grpSpPr>
          <p:sp>
            <p:nvSpPr>
              <p:cNvPr id="51" name="Google Shape;51;p4"/>
              <p:cNvSpPr/>
              <p:nvPr/>
            </p:nvSpPr>
            <p:spPr>
              <a:xfrm rot="-1528096">
                <a:off x="4626846" y="3960488"/>
                <a:ext cx="2496710" cy="2611382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 rot="1218363">
                <a:off x="-604607" y="-416153"/>
                <a:ext cx="2877068" cy="1369957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53;p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54" name="Google Shape;54;p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8;p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" name="Google Shape;61;p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1115885" y="-1327341"/>
            <a:ext cx="10835698" cy="7946444"/>
            <a:chOff x="-2354410" y="-1327341"/>
            <a:chExt cx="10835698" cy="7946444"/>
          </a:xfrm>
        </p:grpSpPr>
        <p:sp>
          <p:nvSpPr>
            <p:cNvPr id="104" name="Google Shape;104;p7"/>
            <p:cNvSpPr/>
            <p:nvPr/>
          </p:nvSpPr>
          <p:spPr>
            <a:xfrm rot="-1528002">
              <a:off x="3945311" y="1952695"/>
              <a:ext cx="3856188" cy="403330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7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08" name="Google Shape;108;p7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7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13" name="Google Shape;113;p7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" name="Google Shape;115;p7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ctrTitle"/>
          </p:nvPr>
        </p:nvSpPr>
        <p:spPr>
          <a:xfrm>
            <a:off x="725275" y="532479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subTitle" idx="1"/>
          </p:nvPr>
        </p:nvSpPr>
        <p:spPr>
          <a:xfrm>
            <a:off x="4529250" y="1786822"/>
            <a:ext cx="3904800" cy="23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8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21" name="Google Shape;121;p8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8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26" name="Google Shape;126;p8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8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" name="Google Shape;128;p8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9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33" name="Google Shape;133;p9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9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38" name="Google Shape;138;p9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9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" name="Google Shape;140;p9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9"/>
          <p:cNvSpPr txBox="1">
            <a:spLocks noGrp="1"/>
          </p:cNvSpPr>
          <p:nvPr>
            <p:ph type="title"/>
          </p:nvPr>
        </p:nvSpPr>
        <p:spPr>
          <a:xfrm flipH="1">
            <a:off x="4555625" y="1723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9"/>
          <p:cNvSpPr txBox="1">
            <a:spLocks noGrp="1"/>
          </p:cNvSpPr>
          <p:nvPr>
            <p:ph type="subTitle" idx="1"/>
          </p:nvPr>
        </p:nvSpPr>
        <p:spPr>
          <a:xfrm flipH="1">
            <a:off x="2374625" y="3795910"/>
            <a:ext cx="6044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42125" y="952809"/>
            <a:ext cx="1176600" cy="8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2"/>
          <p:cNvGrpSpPr/>
          <p:nvPr/>
        </p:nvGrpSpPr>
        <p:grpSpPr>
          <a:xfrm>
            <a:off x="-12" y="0"/>
            <a:ext cx="8964691" cy="5143544"/>
            <a:chOff x="-12" y="0"/>
            <a:chExt cx="8964691" cy="5143544"/>
          </a:xfrm>
        </p:grpSpPr>
        <p:sp>
          <p:nvSpPr>
            <p:cNvPr id="180" name="Google Shape;180;p12"/>
            <p:cNvSpPr/>
            <p:nvPr/>
          </p:nvSpPr>
          <p:spPr>
            <a:xfrm rot="-5400000" flipH="1">
              <a:off x="-332850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12"/>
            <p:cNvGrpSpPr/>
            <p:nvPr/>
          </p:nvGrpSpPr>
          <p:grpSpPr>
            <a:xfrm>
              <a:off x="5425750" y="0"/>
              <a:ext cx="3538929" cy="5143544"/>
              <a:chOff x="5420400" y="0"/>
              <a:chExt cx="3538929" cy="5143544"/>
            </a:xfrm>
          </p:grpSpPr>
          <p:sp>
            <p:nvSpPr>
              <p:cNvPr id="182" name="Google Shape;182;p12"/>
              <p:cNvSpPr/>
              <p:nvPr/>
            </p:nvSpPr>
            <p:spPr>
              <a:xfrm>
                <a:off x="5420400" y="1442075"/>
                <a:ext cx="3538929" cy="3701469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" name="Google Shape;184;p12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85" name="Google Shape;185;p12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" name="Google Shape;189;p12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90" name="Google Shape;190;p12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2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12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2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5" name="Google Shape;195;p12"/>
          <p:cNvSpPr txBox="1">
            <a:spLocks noGrp="1"/>
          </p:cNvSpPr>
          <p:nvPr>
            <p:ph type="subTitle" idx="1"/>
          </p:nvPr>
        </p:nvSpPr>
        <p:spPr>
          <a:xfrm flipH="1">
            <a:off x="2467073" y="1050807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ctrTitle" idx="2"/>
          </p:nvPr>
        </p:nvSpPr>
        <p:spPr>
          <a:xfrm>
            <a:off x="2466723" y="170187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7" name="Google Shape;197;p12"/>
          <p:cNvSpPr txBox="1">
            <a:spLocks noGrp="1"/>
          </p:cNvSpPr>
          <p:nvPr>
            <p:ph type="subTitle" idx="3"/>
          </p:nvPr>
        </p:nvSpPr>
        <p:spPr>
          <a:xfrm flipH="1">
            <a:off x="2467073" y="2088281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2"/>
          <p:cNvSpPr txBox="1">
            <a:spLocks noGrp="1"/>
          </p:cNvSpPr>
          <p:nvPr>
            <p:ph type="ctrTitle" idx="4"/>
          </p:nvPr>
        </p:nvSpPr>
        <p:spPr>
          <a:xfrm>
            <a:off x="2466723" y="27393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9" name="Google Shape;199;p12"/>
          <p:cNvSpPr txBox="1">
            <a:spLocks noGrp="1"/>
          </p:cNvSpPr>
          <p:nvPr>
            <p:ph type="subTitle" idx="5"/>
          </p:nvPr>
        </p:nvSpPr>
        <p:spPr>
          <a:xfrm flipH="1">
            <a:off x="2467073" y="3125754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2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1" name="Google Shape;201;p12"/>
          <p:cNvSpPr txBox="1">
            <a:spLocks noGrp="1"/>
          </p:cNvSpPr>
          <p:nvPr>
            <p:ph type="subTitle" idx="7"/>
          </p:nvPr>
        </p:nvSpPr>
        <p:spPr>
          <a:xfrm flipH="1">
            <a:off x="2467073" y="4163228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4"/>
          <p:cNvGrpSpPr/>
          <p:nvPr/>
        </p:nvGrpSpPr>
        <p:grpSpPr>
          <a:xfrm>
            <a:off x="2600" y="0"/>
            <a:ext cx="9141388" cy="5143500"/>
            <a:chOff x="2600" y="0"/>
            <a:chExt cx="9141388" cy="5143500"/>
          </a:xfrm>
        </p:grpSpPr>
        <p:sp>
          <p:nvSpPr>
            <p:cNvPr id="221" name="Google Shape;221;p14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4"/>
            <p:cNvGrpSpPr/>
            <p:nvPr/>
          </p:nvGrpSpPr>
          <p:grpSpPr>
            <a:xfrm flipH="1">
              <a:off x="2600" y="0"/>
              <a:ext cx="3394238" cy="5143500"/>
              <a:chOff x="5744400" y="0"/>
              <a:chExt cx="3394238" cy="5143500"/>
            </a:xfrm>
          </p:grpSpPr>
          <p:sp>
            <p:nvSpPr>
              <p:cNvPr id="223" name="Google Shape;223;p14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" name="Google Shape;226;p1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27" name="Google Shape;227;p1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32" name="Google Shape;232;p1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" name="Google Shape;234;p1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4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/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62" name="Google Shape;262;p1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1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67" name="Google Shape;267;p1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1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ctrTitle"/>
          </p:nvPr>
        </p:nvSpPr>
        <p:spPr>
          <a:xfrm>
            <a:off x="720050" y="349075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60" r:id="rId8"/>
    <p:sldLayoutId id="2147483662" r:id="rId9"/>
    <p:sldLayoutId id="2147483663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0"/>
          <p:cNvSpPr txBox="1">
            <a:spLocks noGrp="1"/>
          </p:cNvSpPr>
          <p:nvPr>
            <p:ph type="ctrTitle"/>
          </p:nvPr>
        </p:nvSpPr>
        <p:spPr>
          <a:xfrm>
            <a:off x="531125" y="447250"/>
            <a:ext cx="8274300" cy="139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Psychological Effects of DDA in Single Player Casual Shooting Games</a:t>
            </a:r>
            <a:endParaRPr sz="3600"/>
          </a:p>
        </p:txBody>
      </p:sp>
      <p:sp>
        <p:nvSpPr>
          <p:cNvPr id="462" name="Google Shape;462;p30"/>
          <p:cNvSpPr txBox="1"/>
          <p:nvPr/>
        </p:nvSpPr>
        <p:spPr>
          <a:xfrm>
            <a:off x="750725" y="2157750"/>
            <a:ext cx="2260500" cy="20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u="sng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Made By: </a:t>
            </a:r>
            <a:endParaRPr sz="1800" b="1" i="1" u="sng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[Group 11]</a:t>
            </a:r>
            <a:endParaRPr sz="1800" b="1" i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Leung Sze Hiu</a:t>
            </a:r>
            <a:endParaRPr sz="1800" b="1" i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Ng Kok Kiat</a:t>
            </a:r>
            <a:endParaRPr sz="1800" b="1" i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Lee Ming Hei</a:t>
            </a:r>
            <a:endParaRPr sz="1800" b="1" i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Lee Hoi Yin</a:t>
            </a:r>
            <a:endParaRPr sz="1800" b="1" i="1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Sweta DAS</a:t>
            </a:r>
            <a:endParaRPr sz="1800" b="1" i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63" name="Google Shape;4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650" y="2073925"/>
            <a:ext cx="4611401" cy="225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9"/>
          <p:cNvSpPr txBox="1">
            <a:spLocks noGrp="1"/>
          </p:cNvSpPr>
          <p:nvPr>
            <p:ph type="title"/>
          </p:nvPr>
        </p:nvSpPr>
        <p:spPr>
          <a:xfrm>
            <a:off x="669375" y="2248925"/>
            <a:ext cx="48375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Design and Development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Space Shooter</a:t>
            </a:r>
            <a:endParaRPr sz="3000"/>
          </a:p>
        </p:txBody>
      </p:sp>
      <p:grpSp>
        <p:nvGrpSpPr>
          <p:cNvPr id="561" name="Google Shape;561;p39"/>
          <p:cNvGrpSpPr/>
          <p:nvPr/>
        </p:nvGrpSpPr>
        <p:grpSpPr>
          <a:xfrm rot="1637668">
            <a:off x="5430477" y="2476920"/>
            <a:ext cx="2842312" cy="1976906"/>
            <a:chOff x="164875" y="299500"/>
            <a:chExt cx="7355425" cy="5115900"/>
          </a:xfrm>
        </p:grpSpPr>
        <p:sp>
          <p:nvSpPr>
            <p:cNvPr id="562" name="Google Shape;562;p39"/>
            <p:cNvSpPr/>
            <p:nvPr/>
          </p:nvSpPr>
          <p:spPr>
            <a:xfrm>
              <a:off x="1356375" y="670525"/>
              <a:ext cx="3923175" cy="2683600"/>
            </a:xfrm>
            <a:custGeom>
              <a:avLst/>
              <a:gdLst/>
              <a:ahLst/>
              <a:cxnLst/>
              <a:rect l="l" t="t" r="r" b="b"/>
              <a:pathLst>
                <a:path w="156927" h="107344" extrusionOk="0">
                  <a:moveTo>
                    <a:pt x="139314" y="0"/>
                  </a:moveTo>
                  <a:lnTo>
                    <a:pt x="0" y="32997"/>
                  </a:lnTo>
                  <a:lnTo>
                    <a:pt x="17612" y="107344"/>
                  </a:lnTo>
                  <a:lnTo>
                    <a:pt x="156926" y="74340"/>
                  </a:lnTo>
                  <a:lnTo>
                    <a:pt x="13931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2364775" y="803500"/>
              <a:ext cx="1913000" cy="453100"/>
            </a:xfrm>
            <a:custGeom>
              <a:avLst/>
              <a:gdLst/>
              <a:ahLst/>
              <a:cxnLst/>
              <a:rect l="l" t="t" r="r" b="b"/>
              <a:pathLst>
                <a:path w="76520" h="18124" extrusionOk="0">
                  <a:moveTo>
                    <a:pt x="76520" y="1"/>
                  </a:moveTo>
                  <a:lnTo>
                    <a:pt x="0" y="18124"/>
                  </a:lnTo>
                  <a:lnTo>
                    <a:pt x="0" y="1812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364775" y="803500"/>
              <a:ext cx="1961200" cy="1505475"/>
            </a:xfrm>
            <a:custGeom>
              <a:avLst/>
              <a:gdLst/>
              <a:ahLst/>
              <a:cxnLst/>
              <a:rect l="l" t="t" r="r" b="b"/>
              <a:pathLst>
                <a:path w="78448" h="60219" extrusionOk="0">
                  <a:moveTo>
                    <a:pt x="76520" y="1"/>
                  </a:moveTo>
                  <a:lnTo>
                    <a:pt x="0" y="18124"/>
                  </a:lnTo>
                  <a:cubicBezTo>
                    <a:pt x="4070" y="21085"/>
                    <a:pt x="8229" y="24308"/>
                    <a:pt x="12410" y="27817"/>
                  </a:cubicBezTo>
                  <a:cubicBezTo>
                    <a:pt x="31268" y="43618"/>
                    <a:pt x="49295" y="59605"/>
                    <a:pt x="75104" y="60219"/>
                  </a:cubicBezTo>
                  <a:cubicBezTo>
                    <a:pt x="72440" y="56122"/>
                    <a:pt x="70427" y="51505"/>
                    <a:pt x="69234" y="46484"/>
                  </a:cubicBezTo>
                  <a:cubicBezTo>
                    <a:pt x="65911" y="32439"/>
                    <a:pt x="69778" y="18374"/>
                    <a:pt x="78447" y="8154"/>
                  </a:cubicBezTo>
                  <a:lnTo>
                    <a:pt x="765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803575" y="1149050"/>
              <a:ext cx="985550" cy="419075"/>
            </a:xfrm>
            <a:custGeom>
              <a:avLst/>
              <a:gdLst/>
              <a:ahLst/>
              <a:cxnLst/>
              <a:rect l="l" t="t" r="r" b="b"/>
              <a:pathLst>
                <a:path w="39422" h="16763" extrusionOk="0">
                  <a:moveTo>
                    <a:pt x="34870" y="1"/>
                  </a:moveTo>
                  <a:cubicBezTo>
                    <a:pt x="34588" y="1"/>
                    <a:pt x="34301" y="33"/>
                    <a:pt x="34015" y="101"/>
                  </a:cubicBezTo>
                  <a:lnTo>
                    <a:pt x="3211" y="7401"/>
                  </a:lnTo>
                  <a:cubicBezTo>
                    <a:pt x="1225" y="7870"/>
                    <a:pt x="0" y="9857"/>
                    <a:pt x="469" y="11838"/>
                  </a:cubicBezTo>
                  <a:lnTo>
                    <a:pt x="964" y="13925"/>
                  </a:lnTo>
                  <a:cubicBezTo>
                    <a:pt x="1365" y="15621"/>
                    <a:pt x="2878" y="16763"/>
                    <a:pt x="4551" y="16763"/>
                  </a:cubicBezTo>
                  <a:cubicBezTo>
                    <a:pt x="4833" y="16763"/>
                    <a:pt x="5119" y="16731"/>
                    <a:pt x="5406" y="16663"/>
                  </a:cubicBezTo>
                  <a:lnTo>
                    <a:pt x="36209" y="9367"/>
                  </a:lnTo>
                  <a:cubicBezTo>
                    <a:pt x="38195" y="8898"/>
                    <a:pt x="39421" y="6907"/>
                    <a:pt x="38952" y="4926"/>
                  </a:cubicBezTo>
                  <a:lnTo>
                    <a:pt x="38456" y="2844"/>
                  </a:lnTo>
                  <a:cubicBezTo>
                    <a:pt x="38056" y="1143"/>
                    <a:pt x="36543" y="1"/>
                    <a:pt x="348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303200" y="299500"/>
              <a:ext cx="1004175" cy="455775"/>
            </a:xfrm>
            <a:custGeom>
              <a:avLst/>
              <a:gdLst/>
              <a:ahLst/>
              <a:cxnLst/>
              <a:rect l="l" t="t" r="r" b="b"/>
              <a:pathLst>
                <a:path w="40167" h="18231" extrusionOk="0">
                  <a:moveTo>
                    <a:pt x="37918" y="1"/>
                  </a:moveTo>
                  <a:cubicBezTo>
                    <a:pt x="37911" y="1"/>
                    <a:pt x="37904" y="2"/>
                    <a:pt x="37898" y="3"/>
                  </a:cubicBezTo>
                  <a:lnTo>
                    <a:pt x="75" y="8962"/>
                  </a:lnTo>
                  <a:cubicBezTo>
                    <a:pt x="32" y="8972"/>
                    <a:pt x="0" y="9019"/>
                    <a:pt x="11" y="9063"/>
                  </a:cubicBezTo>
                  <a:lnTo>
                    <a:pt x="2168" y="18164"/>
                  </a:lnTo>
                  <a:cubicBezTo>
                    <a:pt x="2177" y="18205"/>
                    <a:pt x="2213" y="18231"/>
                    <a:pt x="2250" y="18231"/>
                  </a:cubicBezTo>
                  <a:cubicBezTo>
                    <a:pt x="2257" y="18231"/>
                    <a:pt x="2263" y="18230"/>
                    <a:pt x="2269" y="18228"/>
                  </a:cubicBezTo>
                  <a:lnTo>
                    <a:pt x="40091" y="9270"/>
                  </a:lnTo>
                  <a:cubicBezTo>
                    <a:pt x="40140" y="9260"/>
                    <a:pt x="40166" y="9211"/>
                    <a:pt x="40155" y="9169"/>
                  </a:cubicBezTo>
                  <a:lnTo>
                    <a:pt x="37999" y="67"/>
                  </a:lnTo>
                  <a:cubicBezTo>
                    <a:pt x="37990" y="26"/>
                    <a:pt x="37957" y="1"/>
                    <a:pt x="37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761775" y="1209225"/>
              <a:ext cx="1231050" cy="767875"/>
            </a:xfrm>
            <a:custGeom>
              <a:avLst/>
              <a:gdLst/>
              <a:ahLst/>
              <a:cxnLst/>
              <a:rect l="l" t="t" r="r" b="b"/>
              <a:pathLst>
                <a:path w="49242" h="30715" extrusionOk="0">
                  <a:moveTo>
                    <a:pt x="40517" y="1"/>
                  </a:moveTo>
                  <a:cubicBezTo>
                    <a:pt x="40103" y="1"/>
                    <a:pt x="39681" y="49"/>
                    <a:pt x="39260" y="149"/>
                  </a:cubicBezTo>
                  <a:lnTo>
                    <a:pt x="4713" y="8329"/>
                  </a:lnTo>
                  <a:cubicBezTo>
                    <a:pt x="1800" y="9021"/>
                    <a:pt x="0" y="11940"/>
                    <a:pt x="687" y="14853"/>
                  </a:cubicBezTo>
                  <a:lnTo>
                    <a:pt x="3462" y="26543"/>
                  </a:lnTo>
                  <a:cubicBezTo>
                    <a:pt x="4049" y="29037"/>
                    <a:pt x="6274" y="30715"/>
                    <a:pt x="8730" y="30715"/>
                  </a:cubicBezTo>
                  <a:cubicBezTo>
                    <a:pt x="9143" y="30715"/>
                    <a:pt x="9562" y="30668"/>
                    <a:pt x="9980" y="30569"/>
                  </a:cubicBezTo>
                  <a:lnTo>
                    <a:pt x="44528" y="22382"/>
                  </a:lnTo>
                  <a:cubicBezTo>
                    <a:pt x="47441" y="21696"/>
                    <a:pt x="49241" y="18778"/>
                    <a:pt x="48549" y="15864"/>
                  </a:cubicBezTo>
                  <a:lnTo>
                    <a:pt x="45779" y="4169"/>
                  </a:lnTo>
                  <a:cubicBezTo>
                    <a:pt x="45192" y="1678"/>
                    <a:pt x="42968" y="1"/>
                    <a:pt x="405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235175" y="356200"/>
              <a:ext cx="1258325" cy="821825"/>
            </a:xfrm>
            <a:custGeom>
              <a:avLst/>
              <a:gdLst/>
              <a:ahLst/>
              <a:cxnLst/>
              <a:rect l="l" t="t" r="r" b="b"/>
              <a:pathLst>
                <a:path w="50333" h="32873" extrusionOk="0">
                  <a:moveTo>
                    <a:pt x="44986" y="1"/>
                  </a:moveTo>
                  <a:cubicBezTo>
                    <a:pt x="44977" y="1"/>
                    <a:pt x="44968" y="2"/>
                    <a:pt x="44959" y="4"/>
                  </a:cubicBezTo>
                  <a:lnTo>
                    <a:pt x="106" y="10629"/>
                  </a:lnTo>
                  <a:cubicBezTo>
                    <a:pt x="42" y="10644"/>
                    <a:pt x="0" y="10714"/>
                    <a:pt x="16" y="10777"/>
                  </a:cubicBezTo>
                  <a:lnTo>
                    <a:pt x="5229" y="32778"/>
                  </a:lnTo>
                  <a:cubicBezTo>
                    <a:pt x="5243" y="32833"/>
                    <a:pt x="5293" y="32872"/>
                    <a:pt x="5347" y="32872"/>
                  </a:cubicBezTo>
                  <a:cubicBezTo>
                    <a:pt x="5356" y="32872"/>
                    <a:pt x="5365" y="32871"/>
                    <a:pt x="5374" y="32869"/>
                  </a:cubicBezTo>
                  <a:lnTo>
                    <a:pt x="50225" y="22244"/>
                  </a:lnTo>
                  <a:cubicBezTo>
                    <a:pt x="50289" y="22228"/>
                    <a:pt x="50333" y="22159"/>
                    <a:pt x="50316" y="22095"/>
                  </a:cubicBezTo>
                  <a:lnTo>
                    <a:pt x="45108" y="100"/>
                  </a:lnTo>
                  <a:cubicBezTo>
                    <a:pt x="45094" y="40"/>
                    <a:pt x="45041" y="1"/>
                    <a:pt x="4498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4320100" y="945500"/>
              <a:ext cx="3200200" cy="3120850"/>
            </a:xfrm>
            <a:custGeom>
              <a:avLst/>
              <a:gdLst/>
              <a:ahLst/>
              <a:cxnLst/>
              <a:rect l="l" t="t" r="r" b="b"/>
              <a:pathLst>
                <a:path w="128008" h="124834" extrusionOk="0">
                  <a:moveTo>
                    <a:pt x="36869" y="1"/>
                  </a:moveTo>
                  <a:cubicBezTo>
                    <a:pt x="28665" y="1"/>
                    <a:pt x="20445" y="3011"/>
                    <a:pt x="14007" y="9084"/>
                  </a:cubicBezTo>
                  <a:cubicBezTo>
                    <a:pt x="618" y="21711"/>
                    <a:pt x="1" y="42805"/>
                    <a:pt x="12627" y="56194"/>
                  </a:cubicBezTo>
                  <a:lnTo>
                    <a:pt x="67509" y="114377"/>
                  </a:lnTo>
                  <a:cubicBezTo>
                    <a:pt x="74066" y="121327"/>
                    <a:pt x="82902" y="124834"/>
                    <a:pt x="91757" y="124834"/>
                  </a:cubicBezTo>
                  <a:cubicBezTo>
                    <a:pt x="99960" y="124834"/>
                    <a:pt x="108180" y="121823"/>
                    <a:pt x="114619" y="115751"/>
                  </a:cubicBezTo>
                  <a:cubicBezTo>
                    <a:pt x="128008" y="103124"/>
                    <a:pt x="122699" y="85842"/>
                    <a:pt x="110072" y="72453"/>
                  </a:cubicBezTo>
                  <a:lnTo>
                    <a:pt x="61118" y="10458"/>
                  </a:lnTo>
                  <a:cubicBezTo>
                    <a:pt x="54560" y="3508"/>
                    <a:pt x="45724" y="1"/>
                    <a:pt x="368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6123350" y="3906750"/>
              <a:ext cx="316800" cy="141325"/>
            </a:xfrm>
            <a:custGeom>
              <a:avLst/>
              <a:gdLst/>
              <a:ahLst/>
              <a:cxnLst/>
              <a:rect l="l" t="t" r="r" b="b"/>
              <a:pathLst>
                <a:path w="12672" h="5653" extrusionOk="0">
                  <a:moveTo>
                    <a:pt x="0" y="1"/>
                  </a:moveTo>
                  <a:lnTo>
                    <a:pt x="0" y="1"/>
                  </a:lnTo>
                  <a:cubicBezTo>
                    <a:pt x="3851" y="2813"/>
                    <a:pt x="8176" y="4700"/>
                    <a:pt x="12671" y="5652"/>
                  </a:cubicBezTo>
                  <a:cubicBezTo>
                    <a:pt x="8182" y="4700"/>
                    <a:pt x="3851" y="2813"/>
                    <a:pt x="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061025" y="2796900"/>
              <a:ext cx="2371950" cy="1269375"/>
            </a:xfrm>
            <a:custGeom>
              <a:avLst/>
              <a:gdLst/>
              <a:ahLst/>
              <a:cxnLst/>
              <a:rect l="l" t="t" r="r" b="b"/>
              <a:pathLst>
                <a:path w="94878" h="50775" extrusionOk="0">
                  <a:moveTo>
                    <a:pt x="9203" y="0"/>
                  </a:moveTo>
                  <a:cubicBezTo>
                    <a:pt x="7398" y="224"/>
                    <a:pt x="5598" y="336"/>
                    <a:pt x="3814" y="336"/>
                  </a:cubicBezTo>
                  <a:cubicBezTo>
                    <a:pt x="2536" y="336"/>
                    <a:pt x="1263" y="277"/>
                    <a:pt x="0" y="166"/>
                  </a:cubicBezTo>
                  <a:lnTo>
                    <a:pt x="0" y="166"/>
                  </a:lnTo>
                  <a:lnTo>
                    <a:pt x="37872" y="40321"/>
                  </a:lnTo>
                  <a:cubicBezTo>
                    <a:pt x="39310" y="41839"/>
                    <a:pt x="40849" y="43197"/>
                    <a:pt x="42478" y="44384"/>
                  </a:cubicBezTo>
                  <a:cubicBezTo>
                    <a:pt x="46333" y="47202"/>
                    <a:pt x="50669" y="49093"/>
                    <a:pt x="55164" y="50046"/>
                  </a:cubicBezTo>
                  <a:cubicBezTo>
                    <a:pt x="57453" y="50536"/>
                    <a:pt x="59786" y="50775"/>
                    <a:pt x="62119" y="50775"/>
                  </a:cubicBezTo>
                  <a:cubicBezTo>
                    <a:pt x="70326" y="50775"/>
                    <a:pt x="78543" y="47766"/>
                    <a:pt x="84982" y="41695"/>
                  </a:cubicBezTo>
                  <a:cubicBezTo>
                    <a:pt x="85759" y="40960"/>
                    <a:pt x="86474" y="40215"/>
                    <a:pt x="87128" y="39448"/>
                  </a:cubicBezTo>
                  <a:lnTo>
                    <a:pt x="87133" y="39448"/>
                  </a:lnTo>
                  <a:cubicBezTo>
                    <a:pt x="87133" y="39443"/>
                    <a:pt x="87139" y="39438"/>
                    <a:pt x="87139" y="39431"/>
                  </a:cubicBezTo>
                  <a:cubicBezTo>
                    <a:pt x="94878" y="30388"/>
                    <a:pt x="94067" y="19381"/>
                    <a:pt x="88433" y="9188"/>
                  </a:cubicBezTo>
                  <a:lnTo>
                    <a:pt x="88433" y="9188"/>
                  </a:lnTo>
                  <a:cubicBezTo>
                    <a:pt x="77446" y="11158"/>
                    <a:pt x="65677" y="15018"/>
                    <a:pt x="52800" y="16686"/>
                  </a:cubicBezTo>
                  <a:cubicBezTo>
                    <a:pt x="51254" y="16883"/>
                    <a:pt x="49710" y="16979"/>
                    <a:pt x="48176" y="16979"/>
                  </a:cubicBezTo>
                  <a:cubicBezTo>
                    <a:pt x="33574" y="16979"/>
                    <a:pt x="19504" y="8410"/>
                    <a:pt x="9203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3956750" y="622775"/>
              <a:ext cx="2401100" cy="2182525"/>
            </a:xfrm>
            <a:custGeom>
              <a:avLst/>
              <a:gdLst/>
              <a:ahLst/>
              <a:cxnLst/>
              <a:rect l="l" t="t" r="r" b="b"/>
              <a:pathLst>
                <a:path w="96044" h="87301" extrusionOk="0">
                  <a:moveTo>
                    <a:pt x="48058" y="1"/>
                  </a:moveTo>
                  <a:cubicBezTo>
                    <a:pt x="44728" y="1"/>
                    <a:pt x="41344" y="384"/>
                    <a:pt x="37962" y="1186"/>
                  </a:cubicBezTo>
                  <a:cubicBezTo>
                    <a:pt x="14508" y="6740"/>
                    <a:pt x="1" y="30258"/>
                    <a:pt x="5555" y="53713"/>
                  </a:cubicBezTo>
                  <a:cubicBezTo>
                    <a:pt x="10309" y="73779"/>
                    <a:pt x="28216" y="87300"/>
                    <a:pt x="47981" y="87300"/>
                  </a:cubicBezTo>
                  <a:cubicBezTo>
                    <a:pt x="51314" y="87300"/>
                    <a:pt x="54699" y="86916"/>
                    <a:pt x="58083" y="86114"/>
                  </a:cubicBezTo>
                  <a:cubicBezTo>
                    <a:pt x="81537" y="80559"/>
                    <a:pt x="96044" y="57046"/>
                    <a:pt x="90489" y="33592"/>
                  </a:cubicBezTo>
                  <a:cubicBezTo>
                    <a:pt x="85735" y="13520"/>
                    <a:pt x="67825" y="1"/>
                    <a:pt x="4805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3958225" y="622775"/>
              <a:ext cx="2331725" cy="1985400"/>
            </a:xfrm>
            <a:custGeom>
              <a:avLst/>
              <a:gdLst/>
              <a:ahLst/>
              <a:cxnLst/>
              <a:rect l="l" t="t" r="r" b="b"/>
              <a:pathLst>
                <a:path w="93269" h="79416" extrusionOk="0">
                  <a:moveTo>
                    <a:pt x="47997" y="0"/>
                  </a:moveTo>
                  <a:cubicBezTo>
                    <a:pt x="44667" y="0"/>
                    <a:pt x="41284" y="384"/>
                    <a:pt x="37903" y="1186"/>
                  </a:cubicBezTo>
                  <a:cubicBezTo>
                    <a:pt x="14497" y="6729"/>
                    <a:pt x="0" y="30168"/>
                    <a:pt x="5470" y="53573"/>
                  </a:cubicBezTo>
                  <a:cubicBezTo>
                    <a:pt x="12477" y="69296"/>
                    <a:pt x="28179" y="79415"/>
                    <a:pt x="45277" y="79415"/>
                  </a:cubicBezTo>
                  <a:cubicBezTo>
                    <a:pt x="48605" y="79415"/>
                    <a:pt x="51986" y="79032"/>
                    <a:pt x="55366" y="78231"/>
                  </a:cubicBezTo>
                  <a:cubicBezTo>
                    <a:pt x="78772" y="72688"/>
                    <a:pt x="93269" y="49249"/>
                    <a:pt x="87800" y="25844"/>
                  </a:cubicBezTo>
                  <a:cubicBezTo>
                    <a:pt x="80792" y="10122"/>
                    <a:pt x="65092" y="0"/>
                    <a:pt x="47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778650" y="949000"/>
              <a:ext cx="486775" cy="442500"/>
            </a:xfrm>
            <a:custGeom>
              <a:avLst/>
              <a:gdLst/>
              <a:ahLst/>
              <a:cxnLst/>
              <a:rect l="l" t="t" r="r" b="b"/>
              <a:pathLst>
                <a:path w="19471" h="17700" extrusionOk="0">
                  <a:moveTo>
                    <a:pt x="9749" y="0"/>
                  </a:moveTo>
                  <a:cubicBezTo>
                    <a:pt x="9072" y="0"/>
                    <a:pt x="8384" y="79"/>
                    <a:pt x="7696" y="242"/>
                  </a:cubicBezTo>
                  <a:cubicBezTo>
                    <a:pt x="2940" y="1365"/>
                    <a:pt x="0" y="6132"/>
                    <a:pt x="1124" y="10888"/>
                  </a:cubicBezTo>
                  <a:cubicBezTo>
                    <a:pt x="2090" y="14959"/>
                    <a:pt x="5722" y="17699"/>
                    <a:pt x="9731" y="17699"/>
                  </a:cubicBezTo>
                  <a:cubicBezTo>
                    <a:pt x="10405" y="17699"/>
                    <a:pt x="11090" y="17622"/>
                    <a:pt x="11774" y="17460"/>
                  </a:cubicBezTo>
                  <a:cubicBezTo>
                    <a:pt x="16530" y="16330"/>
                    <a:pt x="19470" y="11564"/>
                    <a:pt x="18342" y="6808"/>
                  </a:cubicBezTo>
                  <a:cubicBezTo>
                    <a:pt x="17381" y="2740"/>
                    <a:pt x="13754" y="0"/>
                    <a:pt x="9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985275" y="182140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0" y="0"/>
                  </a:moveTo>
                  <a:cubicBezTo>
                    <a:pt x="9065" y="0"/>
                    <a:pt x="8380" y="78"/>
                    <a:pt x="7695" y="240"/>
                  </a:cubicBezTo>
                  <a:cubicBezTo>
                    <a:pt x="2941" y="1368"/>
                    <a:pt x="1" y="6134"/>
                    <a:pt x="1130" y="10890"/>
                  </a:cubicBezTo>
                  <a:cubicBezTo>
                    <a:pt x="2091" y="14959"/>
                    <a:pt x="5718" y="17699"/>
                    <a:pt x="9724" y="17699"/>
                  </a:cubicBezTo>
                  <a:cubicBezTo>
                    <a:pt x="10401" y="17699"/>
                    <a:pt x="11088" y="17621"/>
                    <a:pt x="11775" y="17458"/>
                  </a:cubicBezTo>
                  <a:cubicBezTo>
                    <a:pt x="16531" y="16333"/>
                    <a:pt x="19471" y="11567"/>
                    <a:pt x="18348" y="6811"/>
                  </a:cubicBezTo>
                  <a:cubicBezTo>
                    <a:pt x="17380" y="2740"/>
                    <a:pt x="13749" y="0"/>
                    <a:pt x="97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4445775" y="1488525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39" y="1"/>
                  </a:moveTo>
                  <a:cubicBezTo>
                    <a:pt x="9065" y="1"/>
                    <a:pt x="8380" y="78"/>
                    <a:pt x="7696" y="240"/>
                  </a:cubicBezTo>
                  <a:cubicBezTo>
                    <a:pt x="2940" y="1369"/>
                    <a:pt x="1" y="6136"/>
                    <a:pt x="1124" y="10891"/>
                  </a:cubicBezTo>
                  <a:cubicBezTo>
                    <a:pt x="2086" y="14956"/>
                    <a:pt x="5719" y="17699"/>
                    <a:pt x="9724" y="17699"/>
                  </a:cubicBezTo>
                  <a:cubicBezTo>
                    <a:pt x="10399" y="17699"/>
                    <a:pt x="11085" y="17621"/>
                    <a:pt x="11771" y="17458"/>
                  </a:cubicBezTo>
                  <a:cubicBezTo>
                    <a:pt x="16526" y="16335"/>
                    <a:pt x="19472" y="11562"/>
                    <a:pt x="18342" y="6812"/>
                  </a:cubicBezTo>
                  <a:cubicBezTo>
                    <a:pt x="17380" y="2741"/>
                    <a:pt x="13746" y="1"/>
                    <a:pt x="97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318125" y="128185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8" y="0"/>
                  </a:moveTo>
                  <a:cubicBezTo>
                    <a:pt x="9073" y="0"/>
                    <a:pt x="8387" y="78"/>
                    <a:pt x="7701" y="241"/>
                  </a:cubicBezTo>
                  <a:cubicBezTo>
                    <a:pt x="2945" y="1366"/>
                    <a:pt x="0" y="6132"/>
                    <a:pt x="1130" y="10888"/>
                  </a:cubicBezTo>
                  <a:cubicBezTo>
                    <a:pt x="2092" y="14958"/>
                    <a:pt x="5727" y="17699"/>
                    <a:pt x="9733" y="17699"/>
                  </a:cubicBezTo>
                  <a:cubicBezTo>
                    <a:pt x="10407" y="17699"/>
                    <a:pt x="11092" y="17621"/>
                    <a:pt x="11776" y="17459"/>
                  </a:cubicBezTo>
                  <a:cubicBezTo>
                    <a:pt x="16532" y="16331"/>
                    <a:pt x="19472" y="11564"/>
                    <a:pt x="18347" y="6808"/>
                  </a:cubicBezTo>
                  <a:cubicBezTo>
                    <a:pt x="17386" y="2743"/>
                    <a:pt x="13753" y="0"/>
                    <a:pt x="974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4922175" y="948900"/>
              <a:ext cx="100000" cy="23875"/>
            </a:xfrm>
            <a:custGeom>
              <a:avLst/>
              <a:gdLst/>
              <a:ahLst/>
              <a:cxnLst/>
              <a:rect l="l" t="t" r="r" b="b"/>
              <a:pathLst>
                <a:path w="4000" h="955" extrusionOk="0">
                  <a:moveTo>
                    <a:pt x="4000" y="1"/>
                  </a:moveTo>
                  <a:cubicBezTo>
                    <a:pt x="3324" y="1"/>
                    <a:pt x="2641" y="81"/>
                    <a:pt x="1955" y="241"/>
                  </a:cubicBezTo>
                  <a:cubicBezTo>
                    <a:pt x="1273" y="404"/>
                    <a:pt x="630" y="640"/>
                    <a:pt x="27" y="941"/>
                  </a:cubicBezTo>
                  <a:lnTo>
                    <a:pt x="27" y="941"/>
                  </a:lnTo>
                  <a:cubicBezTo>
                    <a:pt x="630" y="640"/>
                    <a:pt x="1273" y="404"/>
                    <a:pt x="1955" y="246"/>
                  </a:cubicBezTo>
                  <a:cubicBezTo>
                    <a:pt x="2641" y="81"/>
                    <a:pt x="3329" y="1"/>
                    <a:pt x="4000" y="1"/>
                  </a:cubicBezTo>
                  <a:close/>
                  <a:moveTo>
                    <a:pt x="11" y="949"/>
                  </a:moveTo>
                  <a:cubicBezTo>
                    <a:pt x="6" y="949"/>
                    <a:pt x="6" y="954"/>
                    <a:pt x="1" y="954"/>
                  </a:cubicBezTo>
                  <a:cubicBezTo>
                    <a:pt x="6" y="954"/>
                    <a:pt x="6" y="954"/>
                    <a:pt x="11" y="94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4814975" y="948900"/>
              <a:ext cx="429150" cy="278575"/>
            </a:xfrm>
            <a:custGeom>
              <a:avLst/>
              <a:gdLst/>
              <a:ahLst/>
              <a:cxnLst/>
              <a:rect l="l" t="t" r="r" b="b"/>
              <a:pathLst>
                <a:path w="17166" h="11143" extrusionOk="0">
                  <a:moveTo>
                    <a:pt x="8288" y="1"/>
                  </a:moveTo>
                  <a:cubicBezTo>
                    <a:pt x="7617" y="1"/>
                    <a:pt x="6929" y="81"/>
                    <a:pt x="6243" y="246"/>
                  </a:cubicBezTo>
                  <a:cubicBezTo>
                    <a:pt x="5555" y="406"/>
                    <a:pt x="4906" y="645"/>
                    <a:pt x="4299" y="949"/>
                  </a:cubicBezTo>
                  <a:cubicBezTo>
                    <a:pt x="4294" y="949"/>
                    <a:pt x="4294" y="954"/>
                    <a:pt x="4289" y="954"/>
                  </a:cubicBezTo>
                  <a:cubicBezTo>
                    <a:pt x="4282" y="959"/>
                    <a:pt x="4277" y="959"/>
                    <a:pt x="4272" y="964"/>
                  </a:cubicBezTo>
                  <a:cubicBezTo>
                    <a:pt x="2275" y="1977"/>
                    <a:pt x="767" y="3702"/>
                    <a:pt x="0" y="5742"/>
                  </a:cubicBezTo>
                  <a:cubicBezTo>
                    <a:pt x="2775" y="9107"/>
                    <a:pt x="6956" y="11142"/>
                    <a:pt x="11414" y="11142"/>
                  </a:cubicBezTo>
                  <a:cubicBezTo>
                    <a:pt x="12543" y="11142"/>
                    <a:pt x="13688" y="11014"/>
                    <a:pt x="14833" y="10742"/>
                  </a:cubicBezTo>
                  <a:cubicBezTo>
                    <a:pt x="15594" y="10562"/>
                    <a:pt x="16324" y="10306"/>
                    <a:pt x="17027" y="10019"/>
                  </a:cubicBezTo>
                  <a:cubicBezTo>
                    <a:pt x="17166" y="8974"/>
                    <a:pt x="17149" y="7898"/>
                    <a:pt x="16889" y="6812"/>
                  </a:cubicBezTo>
                  <a:cubicBezTo>
                    <a:pt x="16825" y="6536"/>
                    <a:pt x="16751" y="6269"/>
                    <a:pt x="16660" y="6008"/>
                  </a:cubicBezTo>
                  <a:cubicBezTo>
                    <a:pt x="15749" y="3324"/>
                    <a:pt x="13645" y="1321"/>
                    <a:pt x="11088" y="464"/>
                  </a:cubicBezTo>
                  <a:cubicBezTo>
                    <a:pt x="10200" y="160"/>
                    <a:pt x="9257" y="1"/>
                    <a:pt x="8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498275" y="1281900"/>
              <a:ext cx="278700" cy="170725"/>
            </a:xfrm>
            <a:custGeom>
              <a:avLst/>
              <a:gdLst/>
              <a:ahLst/>
              <a:cxnLst/>
              <a:rect l="l" t="t" r="r" b="b"/>
              <a:pathLst>
                <a:path w="11148" h="6829" extrusionOk="0">
                  <a:moveTo>
                    <a:pt x="11147" y="6828"/>
                  </a:moveTo>
                  <a:lnTo>
                    <a:pt x="11147" y="6828"/>
                  </a:lnTo>
                  <a:lnTo>
                    <a:pt x="11147" y="6828"/>
                  </a:lnTo>
                  <a:close/>
                  <a:moveTo>
                    <a:pt x="2540" y="0"/>
                  </a:moveTo>
                  <a:cubicBezTo>
                    <a:pt x="1864" y="0"/>
                    <a:pt x="1178" y="74"/>
                    <a:pt x="495" y="239"/>
                  </a:cubicBezTo>
                  <a:cubicBezTo>
                    <a:pt x="325" y="278"/>
                    <a:pt x="160" y="325"/>
                    <a:pt x="0" y="373"/>
                  </a:cubicBezTo>
                  <a:cubicBezTo>
                    <a:pt x="160" y="325"/>
                    <a:pt x="325" y="278"/>
                    <a:pt x="495" y="239"/>
                  </a:cubicBezTo>
                  <a:cubicBezTo>
                    <a:pt x="1178" y="74"/>
                    <a:pt x="1864" y="0"/>
                    <a:pt x="2540" y="0"/>
                  </a:cubicBezTo>
                  <a:cubicBezTo>
                    <a:pt x="3275" y="0"/>
                    <a:pt x="3995" y="91"/>
                    <a:pt x="4693" y="266"/>
                  </a:cubicBezTo>
                  <a:cubicBezTo>
                    <a:pt x="3995" y="91"/>
                    <a:pt x="3275" y="0"/>
                    <a:pt x="254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358600" y="1281900"/>
              <a:ext cx="426625" cy="291975"/>
            </a:xfrm>
            <a:custGeom>
              <a:avLst/>
              <a:gdLst/>
              <a:ahLst/>
              <a:cxnLst/>
              <a:rect l="l" t="t" r="r" b="b"/>
              <a:pathLst>
                <a:path w="17065" h="11679" extrusionOk="0">
                  <a:moveTo>
                    <a:pt x="8127" y="0"/>
                  </a:moveTo>
                  <a:cubicBezTo>
                    <a:pt x="7451" y="0"/>
                    <a:pt x="6765" y="74"/>
                    <a:pt x="6082" y="239"/>
                  </a:cubicBezTo>
                  <a:cubicBezTo>
                    <a:pt x="5912" y="278"/>
                    <a:pt x="5747" y="325"/>
                    <a:pt x="5587" y="373"/>
                  </a:cubicBezTo>
                  <a:cubicBezTo>
                    <a:pt x="2983" y="1151"/>
                    <a:pt x="1001" y="3046"/>
                    <a:pt x="1" y="5400"/>
                  </a:cubicBezTo>
                  <a:cubicBezTo>
                    <a:pt x="2749" y="9289"/>
                    <a:pt x="7254" y="11679"/>
                    <a:pt x="12095" y="11679"/>
                  </a:cubicBezTo>
                  <a:cubicBezTo>
                    <a:pt x="13224" y="11679"/>
                    <a:pt x="14370" y="11551"/>
                    <a:pt x="15514" y="11280"/>
                  </a:cubicBezTo>
                  <a:cubicBezTo>
                    <a:pt x="15914" y="11184"/>
                    <a:pt x="16297" y="11066"/>
                    <a:pt x="16675" y="10939"/>
                  </a:cubicBezTo>
                  <a:cubicBezTo>
                    <a:pt x="17000" y="9629"/>
                    <a:pt x="17064" y="8234"/>
                    <a:pt x="16734" y="6828"/>
                  </a:cubicBezTo>
                  <a:cubicBezTo>
                    <a:pt x="16728" y="6817"/>
                    <a:pt x="16728" y="6811"/>
                    <a:pt x="16728" y="6806"/>
                  </a:cubicBezTo>
                  <a:cubicBezTo>
                    <a:pt x="15941" y="3483"/>
                    <a:pt x="13373" y="1050"/>
                    <a:pt x="10280" y="266"/>
                  </a:cubicBezTo>
                  <a:cubicBezTo>
                    <a:pt x="9582" y="91"/>
                    <a:pt x="8862" y="0"/>
                    <a:pt x="8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4689300" y="1488550"/>
              <a:ext cx="78850" cy="14650"/>
            </a:xfrm>
            <a:custGeom>
              <a:avLst/>
              <a:gdLst/>
              <a:ahLst/>
              <a:cxnLst/>
              <a:rect l="l" t="t" r="r" b="b"/>
              <a:pathLst>
                <a:path w="3154" h="586" extrusionOk="0">
                  <a:moveTo>
                    <a:pt x="0" y="0"/>
                  </a:moveTo>
                  <a:cubicBezTo>
                    <a:pt x="1097" y="0"/>
                    <a:pt x="2163" y="207"/>
                    <a:pt x="3154" y="585"/>
                  </a:cubicBezTo>
                  <a:cubicBezTo>
                    <a:pt x="2163" y="202"/>
                    <a:pt x="1097" y="0"/>
                    <a:pt x="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4516625" y="1488550"/>
              <a:ext cx="396000" cy="278950"/>
            </a:xfrm>
            <a:custGeom>
              <a:avLst/>
              <a:gdLst/>
              <a:ahLst/>
              <a:cxnLst/>
              <a:rect l="l" t="t" r="r" b="b"/>
              <a:pathLst>
                <a:path w="15840" h="11158" extrusionOk="0">
                  <a:moveTo>
                    <a:pt x="6907" y="0"/>
                  </a:moveTo>
                  <a:cubicBezTo>
                    <a:pt x="6231" y="0"/>
                    <a:pt x="5544" y="79"/>
                    <a:pt x="4862" y="239"/>
                  </a:cubicBezTo>
                  <a:cubicBezTo>
                    <a:pt x="4766" y="261"/>
                    <a:pt x="4676" y="288"/>
                    <a:pt x="4585" y="308"/>
                  </a:cubicBezTo>
                  <a:cubicBezTo>
                    <a:pt x="2700" y="824"/>
                    <a:pt x="1140" y="1938"/>
                    <a:pt x="0" y="3371"/>
                  </a:cubicBezTo>
                  <a:cubicBezTo>
                    <a:pt x="2567" y="8142"/>
                    <a:pt x="7583" y="11157"/>
                    <a:pt x="13016" y="11157"/>
                  </a:cubicBezTo>
                  <a:cubicBezTo>
                    <a:pt x="13826" y="11157"/>
                    <a:pt x="14635" y="11088"/>
                    <a:pt x="15456" y="10954"/>
                  </a:cubicBezTo>
                  <a:cubicBezTo>
                    <a:pt x="15764" y="9697"/>
                    <a:pt x="15839" y="8366"/>
                    <a:pt x="15557" y="7023"/>
                  </a:cubicBezTo>
                  <a:cubicBezTo>
                    <a:pt x="15540" y="6949"/>
                    <a:pt x="15525" y="6880"/>
                    <a:pt x="15508" y="6811"/>
                  </a:cubicBezTo>
                  <a:cubicBezTo>
                    <a:pt x="15141" y="5256"/>
                    <a:pt x="14385" y="3898"/>
                    <a:pt x="13372" y="2812"/>
                  </a:cubicBezTo>
                  <a:cubicBezTo>
                    <a:pt x="12452" y="1827"/>
                    <a:pt x="11317" y="1065"/>
                    <a:pt x="10061" y="585"/>
                  </a:cubicBezTo>
                  <a:cubicBezTo>
                    <a:pt x="9070" y="207"/>
                    <a:pt x="8004" y="0"/>
                    <a:pt x="6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177275" y="1821500"/>
              <a:ext cx="266700" cy="170600"/>
            </a:xfrm>
            <a:custGeom>
              <a:avLst/>
              <a:gdLst/>
              <a:ahLst/>
              <a:cxnLst/>
              <a:rect l="l" t="t" r="r" b="b"/>
              <a:pathLst>
                <a:path w="10668" h="6824" extrusionOk="0">
                  <a:moveTo>
                    <a:pt x="10668" y="6823"/>
                  </a:moveTo>
                  <a:lnTo>
                    <a:pt x="10668" y="6823"/>
                  </a:lnTo>
                  <a:lnTo>
                    <a:pt x="10668" y="6823"/>
                  </a:lnTo>
                  <a:close/>
                  <a:moveTo>
                    <a:pt x="5" y="241"/>
                  </a:moveTo>
                  <a:lnTo>
                    <a:pt x="0" y="241"/>
                  </a:lnTo>
                  <a:lnTo>
                    <a:pt x="5" y="241"/>
                  </a:lnTo>
                  <a:close/>
                  <a:moveTo>
                    <a:pt x="1763" y="0"/>
                  </a:moveTo>
                  <a:cubicBezTo>
                    <a:pt x="1198" y="22"/>
                    <a:pt x="629" y="96"/>
                    <a:pt x="59" y="230"/>
                  </a:cubicBezTo>
                  <a:cubicBezTo>
                    <a:pt x="629" y="96"/>
                    <a:pt x="1198" y="22"/>
                    <a:pt x="176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036675" y="1821375"/>
              <a:ext cx="415175" cy="282300"/>
            </a:xfrm>
            <a:custGeom>
              <a:avLst/>
              <a:gdLst/>
              <a:ahLst/>
              <a:cxnLst/>
              <a:rect l="l" t="t" r="r" b="b"/>
              <a:pathLst>
                <a:path w="16607" h="11292" extrusionOk="0">
                  <a:moveTo>
                    <a:pt x="7691" y="0"/>
                  </a:moveTo>
                  <a:cubicBezTo>
                    <a:pt x="7589" y="0"/>
                    <a:pt x="7488" y="5"/>
                    <a:pt x="7387" y="5"/>
                  </a:cubicBezTo>
                  <a:cubicBezTo>
                    <a:pt x="6822" y="27"/>
                    <a:pt x="6253" y="101"/>
                    <a:pt x="5683" y="235"/>
                  </a:cubicBezTo>
                  <a:cubicBezTo>
                    <a:pt x="5666" y="235"/>
                    <a:pt x="5656" y="241"/>
                    <a:pt x="5639" y="241"/>
                  </a:cubicBezTo>
                  <a:cubicBezTo>
                    <a:pt x="5634" y="246"/>
                    <a:pt x="5629" y="246"/>
                    <a:pt x="5629" y="246"/>
                  </a:cubicBezTo>
                  <a:lnTo>
                    <a:pt x="5624" y="246"/>
                  </a:lnTo>
                  <a:cubicBezTo>
                    <a:pt x="3137" y="843"/>
                    <a:pt x="1166" y="2445"/>
                    <a:pt x="0" y="4511"/>
                  </a:cubicBezTo>
                  <a:cubicBezTo>
                    <a:pt x="2706" y="8692"/>
                    <a:pt x="7382" y="11292"/>
                    <a:pt x="12420" y="11292"/>
                  </a:cubicBezTo>
                  <a:cubicBezTo>
                    <a:pt x="13549" y="11292"/>
                    <a:pt x="14694" y="11157"/>
                    <a:pt x="15839" y="10886"/>
                  </a:cubicBezTo>
                  <a:cubicBezTo>
                    <a:pt x="15993" y="10849"/>
                    <a:pt x="16137" y="10796"/>
                    <a:pt x="16292" y="10759"/>
                  </a:cubicBezTo>
                  <a:cubicBezTo>
                    <a:pt x="16568" y="9496"/>
                    <a:pt x="16606" y="8170"/>
                    <a:pt x="16292" y="6828"/>
                  </a:cubicBezTo>
                  <a:lnTo>
                    <a:pt x="16292" y="6812"/>
                  </a:lnTo>
                  <a:cubicBezTo>
                    <a:pt x="15328" y="2743"/>
                    <a:pt x="11695" y="0"/>
                    <a:pt x="7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4224100" y="2688400"/>
              <a:ext cx="382800" cy="91600"/>
            </a:xfrm>
            <a:custGeom>
              <a:avLst/>
              <a:gdLst/>
              <a:ahLst/>
              <a:cxnLst/>
              <a:rect l="l" t="t" r="r" b="b"/>
              <a:pathLst>
                <a:path w="15312" h="3664" extrusionOk="0">
                  <a:moveTo>
                    <a:pt x="15307" y="1"/>
                  </a:moveTo>
                  <a:lnTo>
                    <a:pt x="1" y="3627"/>
                  </a:lnTo>
                  <a:cubicBezTo>
                    <a:pt x="528" y="3654"/>
                    <a:pt x="1055" y="3664"/>
                    <a:pt x="1587" y="3664"/>
                  </a:cubicBezTo>
                  <a:cubicBezTo>
                    <a:pt x="4170" y="3664"/>
                    <a:pt x="6796" y="3366"/>
                    <a:pt x="9422" y="2742"/>
                  </a:cubicBezTo>
                  <a:cubicBezTo>
                    <a:pt x="11478" y="2258"/>
                    <a:pt x="13432" y="1572"/>
                    <a:pt x="15302" y="746"/>
                  </a:cubicBezTo>
                  <a:cubicBezTo>
                    <a:pt x="15312" y="501"/>
                    <a:pt x="15312" y="250"/>
                    <a:pt x="153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3902175" y="2343550"/>
              <a:ext cx="704600" cy="435525"/>
            </a:xfrm>
            <a:custGeom>
              <a:avLst/>
              <a:gdLst/>
              <a:ahLst/>
              <a:cxnLst/>
              <a:rect l="l" t="t" r="r" b="b"/>
              <a:pathLst>
                <a:path w="28184" h="17421" extrusionOk="0">
                  <a:moveTo>
                    <a:pt x="14161" y="1"/>
                  </a:moveTo>
                  <a:cubicBezTo>
                    <a:pt x="13090" y="1"/>
                    <a:pt x="11999" y="124"/>
                    <a:pt x="10912" y="384"/>
                  </a:cubicBezTo>
                  <a:cubicBezTo>
                    <a:pt x="4373" y="1933"/>
                    <a:pt x="0" y="7819"/>
                    <a:pt x="107" y="14268"/>
                  </a:cubicBezTo>
                  <a:cubicBezTo>
                    <a:pt x="4069" y="16111"/>
                    <a:pt x="8399" y="17207"/>
                    <a:pt x="12878" y="17421"/>
                  </a:cubicBezTo>
                  <a:lnTo>
                    <a:pt x="28184" y="13795"/>
                  </a:lnTo>
                  <a:cubicBezTo>
                    <a:pt x="28179" y="13347"/>
                    <a:pt x="28152" y="12900"/>
                    <a:pt x="28103" y="12446"/>
                  </a:cubicBezTo>
                  <a:cubicBezTo>
                    <a:pt x="22804" y="9337"/>
                    <a:pt x="18161" y="5108"/>
                    <a:pt x="14550" y="6"/>
                  </a:cubicBezTo>
                  <a:cubicBezTo>
                    <a:pt x="14422" y="1"/>
                    <a:pt x="14294" y="1"/>
                    <a:pt x="14161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4265900" y="2343700"/>
              <a:ext cx="338875" cy="311025"/>
            </a:xfrm>
            <a:custGeom>
              <a:avLst/>
              <a:gdLst/>
              <a:ahLst/>
              <a:cxnLst/>
              <a:rect l="l" t="t" r="r" b="b"/>
              <a:pathLst>
                <a:path w="13555" h="12441" extrusionOk="0">
                  <a:moveTo>
                    <a:pt x="1" y="0"/>
                  </a:moveTo>
                  <a:lnTo>
                    <a:pt x="1" y="0"/>
                  </a:lnTo>
                  <a:cubicBezTo>
                    <a:pt x="3612" y="5102"/>
                    <a:pt x="8255" y="9331"/>
                    <a:pt x="13554" y="12440"/>
                  </a:cubicBezTo>
                  <a:cubicBezTo>
                    <a:pt x="13490" y="11897"/>
                    <a:pt x="13400" y="11354"/>
                    <a:pt x="13272" y="10811"/>
                  </a:cubicBezTo>
                  <a:cubicBezTo>
                    <a:pt x="11770" y="4479"/>
                    <a:pt x="6210" y="176"/>
                    <a:pt x="1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164875" y="1833225"/>
              <a:ext cx="2258900" cy="3582175"/>
            </a:xfrm>
            <a:custGeom>
              <a:avLst/>
              <a:gdLst/>
              <a:ahLst/>
              <a:cxnLst/>
              <a:rect l="l" t="t" r="r" b="b"/>
              <a:pathLst>
                <a:path w="90356" h="143287" extrusionOk="0">
                  <a:moveTo>
                    <a:pt x="53133" y="1"/>
                  </a:moveTo>
                  <a:cubicBezTo>
                    <a:pt x="38793" y="1"/>
                    <a:pt x="25551" y="9331"/>
                    <a:pt x="21224" y="23774"/>
                  </a:cubicBezTo>
                  <a:lnTo>
                    <a:pt x="5284" y="101140"/>
                  </a:lnTo>
                  <a:cubicBezTo>
                    <a:pt x="0" y="118768"/>
                    <a:pt x="3011" y="136598"/>
                    <a:pt x="20638" y="141876"/>
                  </a:cubicBezTo>
                  <a:cubicBezTo>
                    <a:pt x="23828" y="142831"/>
                    <a:pt x="27048" y="143287"/>
                    <a:pt x="30216" y="143287"/>
                  </a:cubicBezTo>
                  <a:cubicBezTo>
                    <a:pt x="44557" y="143287"/>
                    <a:pt x="57801" y="133957"/>
                    <a:pt x="62125" y="119513"/>
                  </a:cubicBezTo>
                  <a:lnTo>
                    <a:pt x="85073" y="42893"/>
                  </a:lnTo>
                  <a:cubicBezTo>
                    <a:pt x="90356" y="25266"/>
                    <a:pt x="80344" y="6689"/>
                    <a:pt x="62711" y="1412"/>
                  </a:cubicBezTo>
                  <a:cubicBezTo>
                    <a:pt x="59521" y="456"/>
                    <a:pt x="56300" y="1"/>
                    <a:pt x="531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77225" y="5379050"/>
              <a:ext cx="950" cy="275"/>
            </a:xfrm>
            <a:custGeom>
              <a:avLst/>
              <a:gdLst/>
              <a:ahLst/>
              <a:cxnLst/>
              <a:rect l="l" t="t" r="r" b="b"/>
              <a:pathLst>
                <a:path w="38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"/>
                    <a:pt x="6" y="1"/>
                    <a:pt x="11" y="6"/>
                  </a:cubicBezTo>
                  <a:cubicBezTo>
                    <a:pt x="11" y="1"/>
                    <a:pt x="6" y="1"/>
                    <a:pt x="0" y="1"/>
                  </a:cubicBezTo>
                  <a:close/>
                  <a:moveTo>
                    <a:pt x="27" y="6"/>
                  </a:moveTo>
                  <a:cubicBezTo>
                    <a:pt x="27" y="11"/>
                    <a:pt x="32" y="11"/>
                    <a:pt x="38" y="11"/>
                  </a:cubicBezTo>
                  <a:cubicBezTo>
                    <a:pt x="32" y="11"/>
                    <a:pt x="27" y="6"/>
                    <a:pt x="27" y="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226675" y="3499225"/>
              <a:ext cx="1887275" cy="1916175"/>
            </a:xfrm>
            <a:custGeom>
              <a:avLst/>
              <a:gdLst/>
              <a:ahLst/>
              <a:cxnLst/>
              <a:rect l="l" t="t" r="r" b="b"/>
              <a:pathLst>
                <a:path w="75491" h="76647" extrusionOk="0">
                  <a:moveTo>
                    <a:pt x="75491" y="1"/>
                  </a:moveTo>
                  <a:lnTo>
                    <a:pt x="75491" y="1"/>
                  </a:lnTo>
                  <a:cubicBezTo>
                    <a:pt x="72908" y="1592"/>
                    <a:pt x="70134" y="2934"/>
                    <a:pt x="67188" y="3979"/>
                  </a:cubicBezTo>
                  <a:cubicBezTo>
                    <a:pt x="61187" y="17394"/>
                    <a:pt x="51154" y="33046"/>
                    <a:pt x="35708" y="38447"/>
                  </a:cubicBezTo>
                  <a:cubicBezTo>
                    <a:pt x="23455" y="42734"/>
                    <a:pt x="11205" y="44560"/>
                    <a:pt x="500" y="47729"/>
                  </a:cubicBezTo>
                  <a:cubicBezTo>
                    <a:pt x="0" y="60271"/>
                    <a:pt x="4937" y="71146"/>
                    <a:pt x="17900" y="75157"/>
                  </a:cubicBezTo>
                  <a:cubicBezTo>
                    <a:pt x="17905" y="75157"/>
                    <a:pt x="17910" y="75162"/>
                    <a:pt x="17915" y="75162"/>
                  </a:cubicBezTo>
                  <a:lnTo>
                    <a:pt x="17921" y="75162"/>
                  </a:lnTo>
                  <a:cubicBezTo>
                    <a:pt x="17937" y="75167"/>
                    <a:pt x="17953" y="75172"/>
                    <a:pt x="17974" y="75177"/>
                  </a:cubicBezTo>
                  <a:lnTo>
                    <a:pt x="17979" y="75177"/>
                  </a:lnTo>
                  <a:cubicBezTo>
                    <a:pt x="17985" y="75182"/>
                    <a:pt x="17990" y="75182"/>
                    <a:pt x="17996" y="75182"/>
                  </a:cubicBezTo>
                  <a:lnTo>
                    <a:pt x="18001" y="75189"/>
                  </a:lnTo>
                  <a:cubicBezTo>
                    <a:pt x="18011" y="75189"/>
                    <a:pt x="18017" y="75194"/>
                    <a:pt x="18022" y="75194"/>
                  </a:cubicBezTo>
                  <a:cubicBezTo>
                    <a:pt x="18028" y="75194"/>
                    <a:pt x="18028" y="75194"/>
                    <a:pt x="18033" y="75199"/>
                  </a:cubicBezTo>
                  <a:lnTo>
                    <a:pt x="18049" y="75199"/>
                  </a:lnTo>
                  <a:cubicBezTo>
                    <a:pt x="18049" y="75204"/>
                    <a:pt x="18054" y="75204"/>
                    <a:pt x="18060" y="75204"/>
                  </a:cubicBezTo>
                  <a:cubicBezTo>
                    <a:pt x="18060" y="75204"/>
                    <a:pt x="18065" y="75204"/>
                    <a:pt x="18070" y="75209"/>
                  </a:cubicBezTo>
                  <a:lnTo>
                    <a:pt x="18086" y="75209"/>
                  </a:lnTo>
                  <a:cubicBezTo>
                    <a:pt x="18086" y="75214"/>
                    <a:pt x="18091" y="75214"/>
                    <a:pt x="18091" y="75214"/>
                  </a:cubicBezTo>
                  <a:cubicBezTo>
                    <a:pt x="18102" y="75214"/>
                    <a:pt x="18107" y="75220"/>
                    <a:pt x="18113" y="75220"/>
                  </a:cubicBezTo>
                  <a:cubicBezTo>
                    <a:pt x="18118" y="75220"/>
                    <a:pt x="18118" y="75220"/>
                    <a:pt x="18123" y="75226"/>
                  </a:cubicBezTo>
                  <a:lnTo>
                    <a:pt x="18139" y="75226"/>
                  </a:lnTo>
                  <a:cubicBezTo>
                    <a:pt x="18139" y="75231"/>
                    <a:pt x="18139" y="75231"/>
                    <a:pt x="18145" y="75231"/>
                  </a:cubicBezTo>
                  <a:cubicBezTo>
                    <a:pt x="18150" y="75231"/>
                    <a:pt x="18160" y="75236"/>
                    <a:pt x="18166" y="75236"/>
                  </a:cubicBezTo>
                  <a:cubicBezTo>
                    <a:pt x="21356" y="76189"/>
                    <a:pt x="24578" y="76647"/>
                    <a:pt x="27742" y="76647"/>
                  </a:cubicBezTo>
                  <a:cubicBezTo>
                    <a:pt x="29280" y="76647"/>
                    <a:pt x="30804" y="76541"/>
                    <a:pt x="32306" y="76327"/>
                  </a:cubicBezTo>
                  <a:cubicBezTo>
                    <a:pt x="44773" y="74592"/>
                    <a:pt x="55711" y="65831"/>
                    <a:pt x="59610" y="53013"/>
                  </a:cubicBezTo>
                  <a:cubicBezTo>
                    <a:pt x="59621" y="52981"/>
                    <a:pt x="59632" y="52949"/>
                    <a:pt x="59642" y="52917"/>
                  </a:cubicBezTo>
                  <a:cubicBezTo>
                    <a:pt x="59642" y="52910"/>
                    <a:pt x="59647" y="52900"/>
                    <a:pt x="59647" y="52895"/>
                  </a:cubicBezTo>
                  <a:cubicBezTo>
                    <a:pt x="59647" y="52890"/>
                    <a:pt x="59653" y="52878"/>
                    <a:pt x="59653" y="52873"/>
                  </a:cubicBezTo>
                  <a:lnTo>
                    <a:pt x="754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39700" y="1479550"/>
              <a:ext cx="2401100" cy="2182575"/>
            </a:xfrm>
            <a:custGeom>
              <a:avLst/>
              <a:gdLst/>
              <a:ahLst/>
              <a:cxnLst/>
              <a:rect l="l" t="t" r="r" b="b"/>
              <a:pathLst>
                <a:path w="96044" h="87303" extrusionOk="0">
                  <a:moveTo>
                    <a:pt x="48054" y="0"/>
                  </a:moveTo>
                  <a:cubicBezTo>
                    <a:pt x="44724" y="0"/>
                    <a:pt x="41342" y="384"/>
                    <a:pt x="37962" y="1184"/>
                  </a:cubicBezTo>
                  <a:cubicBezTo>
                    <a:pt x="14507" y="6744"/>
                    <a:pt x="0" y="30257"/>
                    <a:pt x="5555" y="53712"/>
                  </a:cubicBezTo>
                  <a:cubicBezTo>
                    <a:pt x="10309" y="73784"/>
                    <a:pt x="28219" y="87303"/>
                    <a:pt x="47986" y="87303"/>
                  </a:cubicBezTo>
                  <a:cubicBezTo>
                    <a:pt x="51317" y="87303"/>
                    <a:pt x="54700" y="86919"/>
                    <a:pt x="58082" y="86118"/>
                  </a:cubicBezTo>
                  <a:cubicBezTo>
                    <a:pt x="81531" y="80564"/>
                    <a:pt x="96044" y="57046"/>
                    <a:pt x="90489" y="33592"/>
                  </a:cubicBezTo>
                  <a:cubicBezTo>
                    <a:pt x="85730" y="13523"/>
                    <a:pt x="67821" y="0"/>
                    <a:pt x="4805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778450" y="1954300"/>
              <a:ext cx="416475" cy="197600"/>
            </a:xfrm>
            <a:custGeom>
              <a:avLst/>
              <a:gdLst/>
              <a:ahLst/>
              <a:cxnLst/>
              <a:rect l="l" t="t" r="r" b="b"/>
              <a:pathLst>
                <a:path w="16659" h="7904" extrusionOk="0">
                  <a:moveTo>
                    <a:pt x="13722" y="0"/>
                  </a:moveTo>
                  <a:cubicBezTo>
                    <a:pt x="13517" y="0"/>
                    <a:pt x="13309" y="24"/>
                    <a:pt x="13102" y="73"/>
                  </a:cubicBezTo>
                  <a:lnTo>
                    <a:pt x="2323" y="2630"/>
                  </a:lnTo>
                  <a:cubicBezTo>
                    <a:pt x="890" y="2971"/>
                    <a:pt x="1" y="4409"/>
                    <a:pt x="342" y="5847"/>
                  </a:cubicBezTo>
                  <a:cubicBezTo>
                    <a:pt x="629" y="7079"/>
                    <a:pt x="1730" y="7904"/>
                    <a:pt x="2944" y="7904"/>
                  </a:cubicBezTo>
                  <a:cubicBezTo>
                    <a:pt x="3146" y="7904"/>
                    <a:pt x="3352" y="7881"/>
                    <a:pt x="3558" y="7833"/>
                  </a:cubicBezTo>
                  <a:lnTo>
                    <a:pt x="14338" y="5277"/>
                  </a:lnTo>
                  <a:cubicBezTo>
                    <a:pt x="15776" y="4935"/>
                    <a:pt x="16659" y="3497"/>
                    <a:pt x="16324" y="2060"/>
                  </a:cubicBezTo>
                  <a:cubicBezTo>
                    <a:pt x="16032" y="829"/>
                    <a:pt x="14933" y="0"/>
                    <a:pt x="1372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399150" y="1807300"/>
              <a:ext cx="416650" cy="197525"/>
            </a:xfrm>
            <a:custGeom>
              <a:avLst/>
              <a:gdLst/>
              <a:ahLst/>
              <a:cxnLst/>
              <a:rect l="l" t="t" r="r" b="b"/>
              <a:pathLst>
                <a:path w="16666" h="7901" extrusionOk="0">
                  <a:moveTo>
                    <a:pt x="13727" y="1"/>
                  </a:moveTo>
                  <a:cubicBezTo>
                    <a:pt x="13522" y="1"/>
                    <a:pt x="13315" y="24"/>
                    <a:pt x="13107" y="74"/>
                  </a:cubicBezTo>
                  <a:lnTo>
                    <a:pt x="2328" y="2625"/>
                  </a:lnTo>
                  <a:cubicBezTo>
                    <a:pt x="890" y="2965"/>
                    <a:pt x="1" y="4409"/>
                    <a:pt x="342" y="5841"/>
                  </a:cubicBezTo>
                  <a:cubicBezTo>
                    <a:pt x="633" y="7072"/>
                    <a:pt x="1733" y="7901"/>
                    <a:pt x="2942" y="7901"/>
                  </a:cubicBezTo>
                  <a:cubicBezTo>
                    <a:pt x="3145" y="7901"/>
                    <a:pt x="3352" y="7877"/>
                    <a:pt x="3558" y="7828"/>
                  </a:cubicBezTo>
                  <a:lnTo>
                    <a:pt x="14343" y="5277"/>
                  </a:lnTo>
                  <a:cubicBezTo>
                    <a:pt x="15776" y="4936"/>
                    <a:pt x="16665" y="3493"/>
                    <a:pt x="16324" y="2055"/>
                  </a:cubicBezTo>
                  <a:cubicBezTo>
                    <a:pt x="16032" y="829"/>
                    <a:pt x="14937" y="1"/>
                    <a:pt x="137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2239225" y="2546300"/>
              <a:ext cx="1093275" cy="993725"/>
            </a:xfrm>
            <a:custGeom>
              <a:avLst/>
              <a:gdLst/>
              <a:ahLst/>
              <a:cxnLst/>
              <a:rect l="l" t="t" r="r" b="b"/>
              <a:pathLst>
                <a:path w="43731" h="39749" extrusionOk="0">
                  <a:moveTo>
                    <a:pt x="21882" y="0"/>
                  </a:moveTo>
                  <a:cubicBezTo>
                    <a:pt x="20365" y="0"/>
                    <a:pt x="18823" y="175"/>
                    <a:pt x="17283" y="540"/>
                  </a:cubicBezTo>
                  <a:cubicBezTo>
                    <a:pt x="6605" y="3070"/>
                    <a:pt x="1" y="13774"/>
                    <a:pt x="2530" y="24452"/>
                  </a:cubicBezTo>
                  <a:cubicBezTo>
                    <a:pt x="4695" y="33590"/>
                    <a:pt x="12848" y="39749"/>
                    <a:pt x="21848" y="39749"/>
                  </a:cubicBezTo>
                  <a:cubicBezTo>
                    <a:pt x="23364" y="39749"/>
                    <a:pt x="24904" y="39574"/>
                    <a:pt x="26443" y="39210"/>
                  </a:cubicBezTo>
                  <a:cubicBezTo>
                    <a:pt x="37121" y="36680"/>
                    <a:pt x="43730" y="25969"/>
                    <a:pt x="41199" y="15291"/>
                  </a:cubicBezTo>
                  <a:cubicBezTo>
                    <a:pt x="39035" y="6154"/>
                    <a:pt x="30881" y="0"/>
                    <a:pt x="2188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2399425" y="2691775"/>
              <a:ext cx="772875" cy="702650"/>
            </a:xfrm>
            <a:custGeom>
              <a:avLst/>
              <a:gdLst/>
              <a:ahLst/>
              <a:cxnLst/>
              <a:rect l="l" t="t" r="r" b="b"/>
              <a:pathLst>
                <a:path w="30915" h="28106" extrusionOk="0">
                  <a:moveTo>
                    <a:pt x="15469" y="0"/>
                  </a:moveTo>
                  <a:cubicBezTo>
                    <a:pt x="14396" y="0"/>
                    <a:pt x="13306" y="124"/>
                    <a:pt x="12217" y="382"/>
                  </a:cubicBezTo>
                  <a:cubicBezTo>
                    <a:pt x="4670" y="2172"/>
                    <a:pt x="0" y="9745"/>
                    <a:pt x="1783" y="17291"/>
                  </a:cubicBezTo>
                  <a:cubicBezTo>
                    <a:pt x="3314" y="23753"/>
                    <a:pt x="9081" y="28105"/>
                    <a:pt x="15445" y="28105"/>
                  </a:cubicBezTo>
                  <a:cubicBezTo>
                    <a:pt x="16519" y="28105"/>
                    <a:pt x="17609" y="27981"/>
                    <a:pt x="18698" y="27723"/>
                  </a:cubicBezTo>
                  <a:cubicBezTo>
                    <a:pt x="26244" y="25934"/>
                    <a:pt x="30915" y="18367"/>
                    <a:pt x="29125" y="10814"/>
                  </a:cubicBezTo>
                  <a:cubicBezTo>
                    <a:pt x="27599" y="4353"/>
                    <a:pt x="21833" y="0"/>
                    <a:pt x="154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3709375" y="2198000"/>
              <a:ext cx="1093125" cy="993750"/>
            </a:xfrm>
            <a:custGeom>
              <a:avLst/>
              <a:gdLst/>
              <a:ahLst/>
              <a:cxnLst/>
              <a:rect l="l" t="t" r="r" b="b"/>
              <a:pathLst>
                <a:path w="43725" h="39750" extrusionOk="0">
                  <a:moveTo>
                    <a:pt x="21879" y="0"/>
                  </a:moveTo>
                  <a:cubicBezTo>
                    <a:pt x="20362" y="0"/>
                    <a:pt x="18822" y="175"/>
                    <a:pt x="17282" y="540"/>
                  </a:cubicBezTo>
                  <a:cubicBezTo>
                    <a:pt x="6604" y="3070"/>
                    <a:pt x="0" y="13779"/>
                    <a:pt x="2524" y="24457"/>
                  </a:cubicBezTo>
                  <a:cubicBezTo>
                    <a:pt x="4690" y="33595"/>
                    <a:pt x="12846" y="39749"/>
                    <a:pt x="21845" y="39749"/>
                  </a:cubicBezTo>
                  <a:cubicBezTo>
                    <a:pt x="23362" y="39749"/>
                    <a:pt x="24903" y="39574"/>
                    <a:pt x="26443" y="39210"/>
                  </a:cubicBezTo>
                  <a:cubicBezTo>
                    <a:pt x="37120" y="36680"/>
                    <a:pt x="43725" y="25976"/>
                    <a:pt x="41195" y="15297"/>
                  </a:cubicBezTo>
                  <a:cubicBezTo>
                    <a:pt x="39029" y="6159"/>
                    <a:pt x="30877" y="0"/>
                    <a:pt x="218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3869425" y="2343600"/>
              <a:ext cx="773025" cy="702675"/>
            </a:xfrm>
            <a:custGeom>
              <a:avLst/>
              <a:gdLst/>
              <a:ahLst/>
              <a:cxnLst/>
              <a:rect l="l" t="t" r="r" b="b"/>
              <a:pathLst>
                <a:path w="30921" h="28107" extrusionOk="0">
                  <a:moveTo>
                    <a:pt x="15472" y="1"/>
                  </a:moveTo>
                  <a:cubicBezTo>
                    <a:pt x="14400" y="1"/>
                    <a:pt x="13311" y="124"/>
                    <a:pt x="12222" y="382"/>
                  </a:cubicBezTo>
                  <a:cubicBezTo>
                    <a:pt x="4671" y="2172"/>
                    <a:pt x="0" y="9740"/>
                    <a:pt x="1790" y="17291"/>
                  </a:cubicBezTo>
                  <a:cubicBezTo>
                    <a:pt x="3321" y="23753"/>
                    <a:pt x="9084" y="28106"/>
                    <a:pt x="15447" y="28106"/>
                  </a:cubicBezTo>
                  <a:cubicBezTo>
                    <a:pt x="16520" y="28106"/>
                    <a:pt x="17609" y="27983"/>
                    <a:pt x="18699" y="27725"/>
                  </a:cubicBezTo>
                  <a:cubicBezTo>
                    <a:pt x="26250" y="25935"/>
                    <a:pt x="30920" y="18362"/>
                    <a:pt x="29131" y="10815"/>
                  </a:cubicBezTo>
                  <a:cubicBezTo>
                    <a:pt x="27600" y="4353"/>
                    <a:pt x="21833" y="1"/>
                    <a:pt x="154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2727200" y="2691850"/>
              <a:ext cx="400625" cy="271225"/>
            </a:xfrm>
            <a:custGeom>
              <a:avLst/>
              <a:gdLst/>
              <a:ahLst/>
              <a:cxnLst/>
              <a:rect l="l" t="t" r="r" b="b"/>
              <a:pathLst>
                <a:path w="16025" h="10849" extrusionOk="0">
                  <a:moveTo>
                    <a:pt x="16025" y="10843"/>
                  </a:moveTo>
                  <a:lnTo>
                    <a:pt x="16025" y="10849"/>
                  </a:lnTo>
                  <a:lnTo>
                    <a:pt x="16025" y="10843"/>
                  </a:lnTo>
                  <a:close/>
                  <a:moveTo>
                    <a:pt x="16014" y="10811"/>
                  </a:moveTo>
                  <a:lnTo>
                    <a:pt x="16014" y="10811"/>
                  </a:lnTo>
                  <a:cubicBezTo>
                    <a:pt x="16020" y="10817"/>
                    <a:pt x="16020" y="10828"/>
                    <a:pt x="16020" y="10833"/>
                  </a:cubicBezTo>
                  <a:cubicBezTo>
                    <a:pt x="16020" y="10828"/>
                    <a:pt x="16020" y="10817"/>
                    <a:pt x="16014" y="10811"/>
                  </a:cubicBezTo>
                  <a:lnTo>
                    <a:pt x="16014" y="10811"/>
                  </a:lnTo>
                  <a:close/>
                  <a:moveTo>
                    <a:pt x="2247" y="1"/>
                  </a:moveTo>
                  <a:cubicBezTo>
                    <a:pt x="1507" y="6"/>
                    <a:pt x="757" y="70"/>
                    <a:pt x="0" y="198"/>
                  </a:cubicBezTo>
                  <a:cubicBezTo>
                    <a:pt x="757" y="70"/>
                    <a:pt x="1507" y="6"/>
                    <a:pt x="2247" y="1"/>
                  </a:cubicBezTo>
                  <a:close/>
                  <a:moveTo>
                    <a:pt x="2360" y="1"/>
                  </a:moveTo>
                  <a:lnTo>
                    <a:pt x="2360" y="1"/>
                  </a:lnTo>
                  <a:cubicBezTo>
                    <a:pt x="2610" y="1"/>
                    <a:pt x="2860" y="6"/>
                    <a:pt x="3110" y="16"/>
                  </a:cubicBezTo>
                  <a:cubicBezTo>
                    <a:pt x="2860" y="6"/>
                    <a:pt x="2610" y="1"/>
                    <a:pt x="236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38500" y="1480250"/>
              <a:ext cx="2331600" cy="1985375"/>
            </a:xfrm>
            <a:custGeom>
              <a:avLst/>
              <a:gdLst/>
              <a:ahLst/>
              <a:cxnLst/>
              <a:rect l="l" t="t" r="r" b="b"/>
              <a:pathLst>
                <a:path w="93264" h="79415" extrusionOk="0">
                  <a:moveTo>
                    <a:pt x="47987" y="0"/>
                  </a:moveTo>
                  <a:cubicBezTo>
                    <a:pt x="44659" y="0"/>
                    <a:pt x="41278" y="383"/>
                    <a:pt x="37898" y="1183"/>
                  </a:cubicBezTo>
                  <a:cubicBezTo>
                    <a:pt x="14491" y="6728"/>
                    <a:pt x="1" y="30165"/>
                    <a:pt x="5465" y="53572"/>
                  </a:cubicBezTo>
                  <a:cubicBezTo>
                    <a:pt x="12472" y="69294"/>
                    <a:pt x="28171" y="79415"/>
                    <a:pt x="45266" y="79415"/>
                  </a:cubicBezTo>
                  <a:cubicBezTo>
                    <a:pt x="48596" y="79415"/>
                    <a:pt x="51979" y="79031"/>
                    <a:pt x="55361" y="78229"/>
                  </a:cubicBezTo>
                  <a:cubicBezTo>
                    <a:pt x="78773" y="72686"/>
                    <a:pt x="93263" y="49247"/>
                    <a:pt x="87799" y="25841"/>
                  </a:cubicBezTo>
                  <a:cubicBezTo>
                    <a:pt x="80791" y="10118"/>
                    <a:pt x="65085" y="0"/>
                    <a:pt x="47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899025" y="1927225"/>
              <a:ext cx="1319725" cy="1278450"/>
            </a:xfrm>
            <a:custGeom>
              <a:avLst/>
              <a:gdLst/>
              <a:ahLst/>
              <a:cxnLst/>
              <a:rect l="l" t="t" r="r" b="b"/>
              <a:pathLst>
                <a:path w="52789" h="51138" extrusionOk="0">
                  <a:moveTo>
                    <a:pt x="22299" y="1"/>
                  </a:moveTo>
                  <a:cubicBezTo>
                    <a:pt x="21670" y="1"/>
                    <a:pt x="21032" y="73"/>
                    <a:pt x="20393" y="225"/>
                  </a:cubicBezTo>
                  <a:cubicBezTo>
                    <a:pt x="15957" y="1274"/>
                    <a:pt x="13214" y="5721"/>
                    <a:pt x="14263" y="10157"/>
                  </a:cubicBezTo>
                  <a:lnTo>
                    <a:pt x="16463" y="19439"/>
                  </a:lnTo>
                  <a:lnTo>
                    <a:pt x="7174" y="21639"/>
                  </a:lnTo>
                  <a:cubicBezTo>
                    <a:pt x="2743" y="22693"/>
                    <a:pt x="0" y="27140"/>
                    <a:pt x="1050" y="31571"/>
                  </a:cubicBezTo>
                  <a:cubicBezTo>
                    <a:pt x="1948" y="35369"/>
                    <a:pt x="5335" y="37925"/>
                    <a:pt x="9075" y="37925"/>
                  </a:cubicBezTo>
                  <a:cubicBezTo>
                    <a:pt x="9704" y="37925"/>
                    <a:pt x="10343" y="37852"/>
                    <a:pt x="10982" y="37701"/>
                  </a:cubicBezTo>
                  <a:lnTo>
                    <a:pt x="20265" y="35502"/>
                  </a:lnTo>
                  <a:lnTo>
                    <a:pt x="22464" y="44789"/>
                  </a:lnTo>
                  <a:cubicBezTo>
                    <a:pt x="23366" y="48581"/>
                    <a:pt x="26755" y="51137"/>
                    <a:pt x="30490" y="51137"/>
                  </a:cubicBezTo>
                  <a:cubicBezTo>
                    <a:pt x="31119" y="51137"/>
                    <a:pt x="31758" y="51065"/>
                    <a:pt x="32396" y="50914"/>
                  </a:cubicBezTo>
                  <a:cubicBezTo>
                    <a:pt x="36833" y="49864"/>
                    <a:pt x="39576" y="45418"/>
                    <a:pt x="38526" y="40981"/>
                  </a:cubicBezTo>
                  <a:lnTo>
                    <a:pt x="36327" y="31699"/>
                  </a:lnTo>
                  <a:lnTo>
                    <a:pt x="45615" y="29499"/>
                  </a:lnTo>
                  <a:cubicBezTo>
                    <a:pt x="50046" y="28445"/>
                    <a:pt x="52788" y="23998"/>
                    <a:pt x="51740" y="19567"/>
                  </a:cubicBezTo>
                  <a:cubicBezTo>
                    <a:pt x="50842" y="15770"/>
                    <a:pt x="47455" y="13213"/>
                    <a:pt x="43716" y="13213"/>
                  </a:cubicBezTo>
                  <a:cubicBezTo>
                    <a:pt x="43086" y="13213"/>
                    <a:pt x="42447" y="13286"/>
                    <a:pt x="41807" y="13437"/>
                  </a:cubicBezTo>
                  <a:lnTo>
                    <a:pt x="32524" y="15637"/>
                  </a:lnTo>
                  <a:lnTo>
                    <a:pt x="30324" y="6348"/>
                  </a:lnTo>
                  <a:cubicBezTo>
                    <a:pt x="29422" y="2557"/>
                    <a:pt x="26034" y="1"/>
                    <a:pt x="22299" y="1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EE6C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1097125" y="1927225"/>
              <a:ext cx="1121625" cy="868075"/>
            </a:xfrm>
            <a:custGeom>
              <a:avLst/>
              <a:gdLst/>
              <a:ahLst/>
              <a:cxnLst/>
              <a:rect l="l" t="t" r="r" b="b"/>
              <a:pathLst>
                <a:path w="44865" h="34723" extrusionOk="0">
                  <a:moveTo>
                    <a:pt x="14375" y="1"/>
                  </a:moveTo>
                  <a:cubicBezTo>
                    <a:pt x="13746" y="1"/>
                    <a:pt x="13108" y="73"/>
                    <a:pt x="12469" y="225"/>
                  </a:cubicBezTo>
                  <a:cubicBezTo>
                    <a:pt x="8033" y="1274"/>
                    <a:pt x="5290" y="5721"/>
                    <a:pt x="6339" y="10157"/>
                  </a:cubicBezTo>
                  <a:lnTo>
                    <a:pt x="8539" y="19439"/>
                  </a:lnTo>
                  <a:lnTo>
                    <a:pt x="1" y="21462"/>
                  </a:lnTo>
                  <a:cubicBezTo>
                    <a:pt x="6088" y="29711"/>
                    <a:pt x="15837" y="34723"/>
                    <a:pt x="26278" y="34723"/>
                  </a:cubicBezTo>
                  <a:cubicBezTo>
                    <a:pt x="27211" y="34723"/>
                    <a:pt x="28149" y="34683"/>
                    <a:pt x="29090" y="34602"/>
                  </a:cubicBezTo>
                  <a:lnTo>
                    <a:pt x="28403" y="31699"/>
                  </a:lnTo>
                  <a:lnTo>
                    <a:pt x="37691" y="29499"/>
                  </a:lnTo>
                  <a:cubicBezTo>
                    <a:pt x="42122" y="28445"/>
                    <a:pt x="44864" y="23998"/>
                    <a:pt x="43816" y="19567"/>
                  </a:cubicBezTo>
                  <a:cubicBezTo>
                    <a:pt x="42918" y="15770"/>
                    <a:pt x="39531" y="13213"/>
                    <a:pt x="35792" y="13213"/>
                  </a:cubicBezTo>
                  <a:cubicBezTo>
                    <a:pt x="35162" y="13213"/>
                    <a:pt x="34523" y="13286"/>
                    <a:pt x="33883" y="13437"/>
                  </a:cubicBezTo>
                  <a:lnTo>
                    <a:pt x="24600" y="15637"/>
                  </a:lnTo>
                  <a:lnTo>
                    <a:pt x="22400" y="6348"/>
                  </a:lnTo>
                  <a:cubicBezTo>
                    <a:pt x="21498" y="2557"/>
                    <a:pt x="18110" y="1"/>
                    <a:pt x="143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39"/>
          <p:cNvSpPr/>
          <p:nvPr/>
        </p:nvSpPr>
        <p:spPr>
          <a:xfrm>
            <a:off x="5813606" y="0"/>
            <a:ext cx="1548450" cy="2745675"/>
          </a:xfrm>
          <a:custGeom>
            <a:avLst/>
            <a:gdLst/>
            <a:ahLst/>
            <a:cxnLst/>
            <a:rect l="l" t="t" r="r" b="b"/>
            <a:pathLst>
              <a:path w="61938" h="109827" extrusionOk="0">
                <a:moveTo>
                  <a:pt x="43947" y="109827"/>
                </a:moveTo>
                <a:cubicBezTo>
                  <a:pt x="46710" y="100354"/>
                  <a:pt x="67383" y="68236"/>
                  <a:pt x="60525" y="52990"/>
                </a:cubicBezTo>
                <a:cubicBezTo>
                  <a:pt x="53667" y="37745"/>
                  <a:pt x="11335" y="27186"/>
                  <a:pt x="2799" y="18354"/>
                </a:cubicBezTo>
                <a:cubicBezTo>
                  <a:pt x="-5736" y="9522"/>
                  <a:pt x="8227" y="3059"/>
                  <a:pt x="9312" y="0"/>
                </a:cubicBez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"/>
    </mc:Choice>
    <mc:Fallback>
      <p:transition spd="slow" advTm="61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1"/>
          <p:cNvSpPr txBox="1"/>
          <p:nvPr/>
        </p:nvSpPr>
        <p:spPr>
          <a:xfrm>
            <a:off x="537050" y="1439600"/>
            <a:ext cx="3907500" cy="28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Psychological factors</a:t>
            </a:r>
            <a:endParaRPr sz="1800"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unito"/>
              <a:buAutoNum type="arabicPeriod"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Setting up targets for each round of gameplay</a:t>
            </a:r>
            <a:endParaRPr sz="1800"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unito"/>
              <a:buAutoNum type="arabicPeriod"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Immediate feedback system</a:t>
            </a:r>
            <a:endParaRPr sz="1800"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unito"/>
              <a:buAutoNum type="arabicPeriod"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Upgrading mechanism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5" name="Google Shape;615;p41"/>
          <p:cNvSpPr txBox="1"/>
          <p:nvPr/>
        </p:nvSpPr>
        <p:spPr>
          <a:xfrm>
            <a:off x="4868550" y="1439600"/>
            <a:ext cx="3907500" cy="28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Al factors</a:t>
            </a:r>
            <a:endParaRPr sz="1800"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unito"/>
              <a:buAutoNum type="arabicPeriod"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DDA</a:t>
            </a:r>
            <a:endParaRPr sz="1800"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Barlow"/>
              <a:buAutoNum type="arabicPeriod"/>
            </a:pPr>
            <a:r>
              <a:rPr lang="en" sz="18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Waypoints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6" name="Google Shape;616;p41"/>
          <p:cNvSpPr txBox="1">
            <a:spLocks noGrp="1"/>
          </p:cNvSpPr>
          <p:nvPr>
            <p:ph type="ctrTitle"/>
          </p:nvPr>
        </p:nvSpPr>
        <p:spPr>
          <a:xfrm>
            <a:off x="712825" y="34101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Concepts used from our research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"/>
    </mc:Choice>
    <mc:Fallback>
      <p:transition spd="slow" advTm="395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2"/>
          <p:cNvSpPr txBox="1">
            <a:spLocks noGrp="1"/>
          </p:cNvSpPr>
          <p:nvPr>
            <p:ph type="body" idx="1"/>
          </p:nvPr>
        </p:nvSpPr>
        <p:spPr>
          <a:xfrm>
            <a:off x="412550" y="852600"/>
            <a:ext cx="4521300" cy="3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"/>
              <a:buChar char="●"/>
            </a:pPr>
            <a:r>
              <a:rPr lang="en" sz="1800" b="1" u="sng"/>
              <a:t>Waypoints- </a:t>
            </a:r>
            <a:r>
              <a:rPr lang="en" sz="1800" b="1"/>
              <a:t>Player moves on a fixed path defined by connection between waypoints</a:t>
            </a:r>
            <a:endParaRPr sz="1800" b="1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"/>
              <a:buChar char="●"/>
            </a:pPr>
            <a:r>
              <a:rPr lang="en" sz="1800" b="1" u="sng">
                <a:solidFill>
                  <a:srgbClr val="FFFFFF"/>
                </a:solidFill>
              </a:rPr>
              <a:t>DDA- </a:t>
            </a:r>
            <a:r>
              <a:rPr lang="en" sz="1800" b="1">
                <a:solidFill>
                  <a:srgbClr val="FFFFFF"/>
                </a:solidFill>
              </a:rPr>
              <a:t>Dynamic Difficulty Adjustment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"/>
              <a:buChar char="●"/>
            </a:pPr>
            <a:r>
              <a:rPr lang="en" sz="1800" b="1">
                <a:solidFill>
                  <a:srgbClr val="FFFFFF"/>
                </a:solidFill>
              </a:rPr>
              <a:t>Judged by </a:t>
            </a:r>
            <a:r>
              <a:rPr lang="en" sz="1800" b="1"/>
              <a:t>DDA- </a:t>
            </a:r>
            <a:r>
              <a:rPr lang="en" sz="1800" b="1">
                <a:solidFill>
                  <a:srgbClr val="FFFFFF"/>
                </a:solidFill>
              </a:rPr>
              <a:t>health/score of the player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"/>
              <a:buChar char="●"/>
            </a:pPr>
            <a:r>
              <a:rPr lang="en" sz="1800" b="1">
                <a:solidFill>
                  <a:srgbClr val="FFFFFF"/>
                </a:solidFill>
              </a:rPr>
              <a:t>Self adjusting difficulty in the game by observing player’s interaction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"/>
              <a:buChar char="●"/>
            </a:pPr>
            <a:r>
              <a:rPr lang="en" sz="1800" b="1">
                <a:solidFill>
                  <a:srgbClr val="FFFFFF"/>
                </a:solidFill>
              </a:rPr>
              <a:t>More the health/score of the player, more the difficulty increases</a:t>
            </a:r>
            <a:endParaRPr sz="1800" b="1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b="1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22" name="Google Shape;622;p42"/>
          <p:cNvSpPr txBox="1">
            <a:spLocks noGrp="1"/>
          </p:cNvSpPr>
          <p:nvPr>
            <p:ph type="ctrTitle"/>
          </p:nvPr>
        </p:nvSpPr>
        <p:spPr>
          <a:xfrm>
            <a:off x="412550" y="21521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tools</a:t>
            </a:r>
            <a:endParaRPr sz="3600"/>
          </a:p>
        </p:txBody>
      </p:sp>
      <p:pic>
        <p:nvPicPr>
          <p:cNvPr id="623" name="Google Shape;62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425" y="1050125"/>
            <a:ext cx="3769925" cy="20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"/>
    </mc:Choice>
    <mc:Fallback>
      <p:transition spd="slow" advTm="19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3"/>
          <p:cNvSpPr txBox="1">
            <a:spLocks noGrp="1"/>
          </p:cNvSpPr>
          <p:nvPr>
            <p:ph type="ctrTitle"/>
          </p:nvPr>
        </p:nvSpPr>
        <p:spPr>
          <a:xfrm>
            <a:off x="636200" y="10039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Game characters and navigations</a:t>
            </a:r>
            <a:endParaRPr sz="3600"/>
          </a:p>
        </p:txBody>
      </p:sp>
      <p:pic>
        <p:nvPicPr>
          <p:cNvPr id="629" name="Google Shape;6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600" y="2887432"/>
            <a:ext cx="1803025" cy="1455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600" y="809588"/>
            <a:ext cx="1803020" cy="157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6400" y="2942186"/>
            <a:ext cx="1803025" cy="1346332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43"/>
          <p:cNvSpPr txBox="1"/>
          <p:nvPr/>
        </p:nvSpPr>
        <p:spPr>
          <a:xfrm>
            <a:off x="3320400" y="4414300"/>
            <a:ext cx="4213800" cy="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Player Spaceship- Controlled By Player</a:t>
            </a:r>
            <a:endParaRPr sz="1600" b="1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3" name="Google Shape;633;p43"/>
          <p:cNvSpPr txBox="1"/>
          <p:nvPr/>
        </p:nvSpPr>
        <p:spPr>
          <a:xfrm>
            <a:off x="419300" y="4414300"/>
            <a:ext cx="4011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Red spaceship- Weaker enemy</a:t>
            </a:r>
            <a:endParaRPr sz="1600" b="1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4" name="Google Shape;634;p43"/>
          <p:cNvSpPr txBox="1"/>
          <p:nvPr/>
        </p:nvSpPr>
        <p:spPr>
          <a:xfrm>
            <a:off x="419300" y="2453100"/>
            <a:ext cx="4011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Purple spaceship- Stronger enemy</a:t>
            </a:r>
            <a:endParaRPr sz="1600" b="1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5" name="Google Shape;635;p43"/>
          <p:cNvSpPr txBox="1"/>
          <p:nvPr/>
        </p:nvSpPr>
        <p:spPr>
          <a:xfrm>
            <a:off x="5189425" y="2620650"/>
            <a:ext cx="3658500" cy="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Controls- </a:t>
            </a:r>
            <a:r>
              <a:rPr lang="en" sz="1600" b="1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Up(W key), Down(S key), Right(D key), Left(A key), Shoot bullets(Spacebar)</a:t>
            </a:r>
            <a:endParaRPr sz="1600" b="1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36" name="Google Shape;63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3924" y="809600"/>
            <a:ext cx="4213800" cy="181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679A9E-DFA3-4C88-BE3C-7BA13FECE284}"/>
              </a:ext>
            </a:extLst>
          </p:cNvPr>
          <p:cNvSpPr txBox="1"/>
          <p:nvPr/>
        </p:nvSpPr>
        <p:spPr>
          <a:xfrm>
            <a:off x="838600" y="858982"/>
            <a:ext cx="1051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Health=6</a:t>
            </a:r>
            <a:endParaRPr lang="en-IN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66B683-5F80-4FBA-BFD2-99C3A941B7AF}"/>
              </a:ext>
            </a:extLst>
          </p:cNvPr>
          <p:cNvSpPr txBox="1"/>
          <p:nvPr/>
        </p:nvSpPr>
        <p:spPr>
          <a:xfrm>
            <a:off x="838600" y="2894221"/>
            <a:ext cx="10511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Health=3</a:t>
            </a:r>
            <a:endParaRPr lang="en-IN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C7E6E4-974B-4F6F-844D-48F01319E4D9}"/>
              </a:ext>
            </a:extLst>
          </p:cNvPr>
          <p:cNvSpPr txBox="1"/>
          <p:nvPr/>
        </p:nvSpPr>
        <p:spPr>
          <a:xfrm>
            <a:off x="3320400" y="2944559"/>
            <a:ext cx="923474" cy="246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Health=100</a:t>
            </a:r>
            <a:endParaRPr lang="en-IN" sz="1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"/>
    </mc:Choice>
    <mc:Fallback>
      <p:transition spd="slow" advTm="44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5"/>
          <p:cNvSpPr txBox="1">
            <a:spLocks noGrp="1"/>
          </p:cNvSpPr>
          <p:nvPr>
            <p:ph type="ctrTitle"/>
          </p:nvPr>
        </p:nvSpPr>
        <p:spPr>
          <a:xfrm>
            <a:off x="454500" y="377375"/>
            <a:ext cx="18657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Flow and Difficulty concepts</a:t>
            </a:r>
            <a:endParaRPr sz="3600"/>
          </a:p>
        </p:txBody>
      </p:sp>
      <p:pic>
        <p:nvPicPr>
          <p:cNvPr id="653" name="Google Shape;65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825" y="135700"/>
            <a:ext cx="5996075" cy="49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047"/>
    </mc:Choice>
    <mc:Fallback>
      <p:transition spd="slow" advTm="7704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1" name="Google Shape;641;p44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642" name="Google Shape;642;p44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" name="Google Shape;645;p44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4"/>
          <p:cNvSpPr txBox="1">
            <a:spLocks noGrp="1"/>
          </p:cNvSpPr>
          <p:nvPr>
            <p:ph type="ctrTitle"/>
          </p:nvPr>
        </p:nvSpPr>
        <p:spPr>
          <a:xfrm>
            <a:off x="719950" y="139425"/>
            <a:ext cx="50298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GamePlay Video</a:t>
            </a:r>
            <a:endParaRPr sz="3600"/>
          </a:p>
        </p:txBody>
      </p:sp>
      <p:pic>
        <p:nvPicPr>
          <p:cNvPr id="3" name="GamePlayFinal2">
            <a:hlinkClick r:id="" action="ppaction://media"/>
            <a:extLst>
              <a:ext uri="{FF2B5EF4-FFF2-40B4-BE49-F238E27FC236}">
                <a16:creationId xmlns:a16="http://schemas.microsoft.com/office/drawing/2014/main" id="{AF493C97-FCAC-42C0-96C8-C08AEECA280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6199" y="737062"/>
            <a:ext cx="7237615" cy="407115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62"/>
    </mc:Choice>
    <mc:Fallback>
      <p:transition spd="slow" advTm="98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574" objId="3"/>
        <p14:pauseEvt time="5865" objId="3"/>
        <p14:resumeEvt time="9497" objId="3"/>
        <p14:pauseEvt time="11151" objId="3"/>
        <p14:resumeEvt time="24148" objId="3"/>
        <p14:pauseEvt time="25916" objId="3"/>
        <p14:seekEvt time="26937" objId="3" seek="3814"/>
        <p14:resumeEvt time="32014" objId="3"/>
        <p14:pauseEvt time="33654" objId="3"/>
        <p14:resumeEvt time="35508" objId="3"/>
        <p14:stopEvt time="41457" objId="3"/>
        <p14:playEvt time="41458" objId="3"/>
        <p14:pauseEvt time="43272" objId="3"/>
        <p14:seekEvt time="43273" objId="3" seek="20709"/>
        <p14:resumeEvt time="43389" objId="3"/>
        <p14:pauseEvt time="48152" objId="3"/>
        <p14:seekEvt time="48161" objId="3" seek="15501"/>
        <p14:resumeEvt time="48358" objId="3"/>
        <p14:pauseEvt time="51736" objId="3"/>
        <p14:resumeEvt time="54756" objId="3"/>
        <p14:pauseEvt time="57036" objId="3"/>
        <p14:resumeEvt time="74338" objId="3"/>
        <p14:pauseEvt time="80085" objId="3"/>
        <p14:resumeEvt time="84594" objId="3"/>
        <p14:pauseEvt time="85501" objId="3"/>
        <p14:stopEvt time="98562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6"/>
          <p:cNvSpPr txBox="1">
            <a:spLocks noGrp="1"/>
          </p:cNvSpPr>
          <p:nvPr>
            <p:ph type="ctrTitle"/>
          </p:nvPr>
        </p:nvSpPr>
        <p:spPr>
          <a:xfrm>
            <a:off x="720050" y="349076"/>
            <a:ext cx="7265400" cy="9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Direction of Survey</a:t>
            </a:r>
            <a:endParaRPr dirty="0"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Barlow" panose="020B0604020202020204" charset="0"/>
              </a:rPr>
              <a:t>- What do we want to find out? </a:t>
            </a:r>
            <a:endParaRPr sz="1800" b="1" dirty="0">
              <a:latin typeface="Barlow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9" name="Google Shape;659;p46"/>
          <p:cNvSpPr txBox="1">
            <a:spLocks noGrp="1"/>
          </p:cNvSpPr>
          <p:nvPr>
            <p:ph type="body" idx="1"/>
          </p:nvPr>
        </p:nvSpPr>
        <p:spPr>
          <a:xfrm>
            <a:off x="720050" y="155015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dirty="0"/>
              <a:t>Players experience and ability to estimate a difficulty that matches their skill</a:t>
            </a:r>
            <a:br>
              <a:rPr lang="en" sz="1800" b="1" dirty="0"/>
            </a:br>
            <a:endParaRPr sz="1800"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dirty="0"/>
              <a:t>A better way to implement DDA in a shooting game</a:t>
            </a:r>
            <a:br>
              <a:rPr lang="en" sz="1800" b="1" dirty="0"/>
            </a:br>
            <a:endParaRPr sz="1800"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b="1" dirty="0"/>
              <a:t>Effects of DDA to players immersion</a:t>
            </a:r>
            <a:endParaRPr sz="18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64"/>
    </mc:Choice>
    <mc:Fallback>
      <p:transition spd="slow" advTm="36864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5275" y="926525"/>
            <a:ext cx="5075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Limitations 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665" name="Google Shape;665;p47"/>
          <p:cNvPicPr preferRelativeResize="0"/>
          <p:nvPr/>
        </p:nvPicPr>
        <p:blipFill rotWithShape="1">
          <a:blip r:embed="rId3">
            <a:alphaModFix/>
          </a:blip>
          <a:srcRect l="26302" r="28050"/>
          <a:stretch/>
        </p:blipFill>
        <p:spPr>
          <a:xfrm rot="-1025818" flipH="1">
            <a:off x="5730709" y="1399911"/>
            <a:ext cx="2633332" cy="3244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47"/>
          <p:cNvPicPr preferRelativeResize="0"/>
          <p:nvPr/>
        </p:nvPicPr>
        <p:blipFill rotWithShape="1">
          <a:blip r:embed="rId3">
            <a:alphaModFix/>
          </a:blip>
          <a:srcRect r="81534" b="59940"/>
          <a:stretch/>
        </p:blipFill>
        <p:spPr>
          <a:xfrm>
            <a:off x="3323712" y="201075"/>
            <a:ext cx="1041826" cy="127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1"/>
    </mc:Choice>
    <mc:Fallback>
      <p:transition spd="slow" advTm="708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8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9392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●"/>
            </a:pPr>
            <a: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Transparency of the difficulty level</a:t>
            </a:r>
            <a:b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20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●"/>
            </a:pPr>
            <a: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 few levels is provided</a:t>
            </a:r>
            <a:b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20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●"/>
            </a:pPr>
            <a: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player cannot exit or pause the game </a:t>
            </a:r>
            <a:b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20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Nunito"/>
              <a:buChar char="●"/>
            </a:pPr>
            <a:r>
              <a:rPr lang="en" sz="2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The player cannot choose his speed.</a:t>
            </a:r>
            <a:endParaRPr sz="20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72" name="Google Shape;672;p48"/>
          <p:cNvSpPr txBox="1">
            <a:spLocks noGrp="1"/>
          </p:cNvSpPr>
          <p:nvPr>
            <p:ph type="ctrTitle"/>
          </p:nvPr>
        </p:nvSpPr>
        <p:spPr>
          <a:xfrm>
            <a:off x="720050" y="53669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Current Limitations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93"/>
    </mc:Choice>
    <mc:Fallback>
      <p:transition spd="slow" advTm="4949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49"/>
          <p:cNvSpPr txBox="1">
            <a:spLocks noGrp="1"/>
          </p:cNvSpPr>
          <p:nvPr>
            <p:ph type="title"/>
          </p:nvPr>
        </p:nvSpPr>
        <p:spPr>
          <a:xfrm>
            <a:off x="1233940" y="1786700"/>
            <a:ext cx="3721800" cy="15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</a:t>
            </a:r>
            <a:endParaRPr/>
          </a:p>
        </p:txBody>
      </p:sp>
      <p:grpSp>
        <p:nvGrpSpPr>
          <p:cNvPr id="679" name="Google Shape;679;p49"/>
          <p:cNvGrpSpPr/>
          <p:nvPr/>
        </p:nvGrpSpPr>
        <p:grpSpPr>
          <a:xfrm>
            <a:off x="725275" y="544600"/>
            <a:ext cx="3322800" cy="251400"/>
            <a:chOff x="725275" y="544600"/>
            <a:chExt cx="3322800" cy="251400"/>
          </a:xfrm>
        </p:grpSpPr>
        <p:sp>
          <p:nvSpPr>
            <p:cNvPr id="680" name="Google Shape;680;p49"/>
            <p:cNvSpPr/>
            <p:nvPr/>
          </p:nvSpPr>
          <p:spPr>
            <a:xfrm>
              <a:off x="725275" y="544600"/>
              <a:ext cx="3322800" cy="25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807976" y="595539"/>
              <a:ext cx="849218" cy="121480"/>
            </a:xfrm>
            <a:custGeom>
              <a:avLst/>
              <a:gdLst/>
              <a:ahLst/>
              <a:cxnLst/>
              <a:rect l="l" t="t" r="r" b="b"/>
              <a:pathLst>
                <a:path w="13786" h="1972" extrusionOk="0">
                  <a:moveTo>
                    <a:pt x="0" y="0"/>
                  </a:moveTo>
                  <a:lnTo>
                    <a:pt x="0" y="1972"/>
                  </a:lnTo>
                  <a:lnTo>
                    <a:pt x="13786" y="1972"/>
                  </a:lnTo>
                  <a:lnTo>
                    <a:pt x="13786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2282770" y="595539"/>
              <a:ext cx="1693815" cy="121480"/>
            </a:xfrm>
            <a:custGeom>
              <a:avLst/>
              <a:gdLst/>
              <a:ahLst/>
              <a:cxnLst/>
              <a:rect l="l" t="t" r="r" b="b"/>
              <a:pathLst>
                <a:path w="27497" h="1972" extrusionOk="0">
                  <a:moveTo>
                    <a:pt x="0" y="0"/>
                  </a:moveTo>
                  <a:lnTo>
                    <a:pt x="0" y="1972"/>
                  </a:lnTo>
                  <a:lnTo>
                    <a:pt x="27496" y="1972"/>
                  </a:lnTo>
                  <a:lnTo>
                    <a:pt x="274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1657148" y="595539"/>
              <a:ext cx="625671" cy="121480"/>
            </a:xfrm>
            <a:custGeom>
              <a:avLst/>
              <a:gdLst/>
              <a:ahLst/>
              <a:cxnLst/>
              <a:rect l="l" t="t" r="r" b="b"/>
              <a:pathLst>
                <a:path w="10157" h="1972" extrusionOk="0">
                  <a:moveTo>
                    <a:pt x="1" y="0"/>
                  </a:moveTo>
                  <a:lnTo>
                    <a:pt x="1" y="1972"/>
                  </a:lnTo>
                  <a:lnTo>
                    <a:pt x="10156" y="1972"/>
                  </a:lnTo>
                  <a:lnTo>
                    <a:pt x="1015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9"/>
    </mc:Choice>
    <mc:Fallback>
      <p:transition spd="slow" advTm="1347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/>
          <p:nvPr/>
        </p:nvSpPr>
        <p:spPr>
          <a:xfrm>
            <a:off x="2320525" y="478650"/>
            <a:ext cx="4503000" cy="41862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1"/>
          <p:cNvSpPr txBox="1">
            <a:spLocks noGrp="1"/>
          </p:cNvSpPr>
          <p:nvPr>
            <p:ph type="ctrTitle"/>
          </p:nvPr>
        </p:nvSpPr>
        <p:spPr>
          <a:xfrm>
            <a:off x="2466723" y="664405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Motive</a:t>
            </a:r>
            <a:endParaRPr/>
          </a:p>
        </p:txBody>
      </p:sp>
      <p:sp>
        <p:nvSpPr>
          <p:cNvPr id="470" name="Google Shape;470;p31"/>
          <p:cNvSpPr txBox="1">
            <a:spLocks noGrp="1"/>
          </p:cNvSpPr>
          <p:nvPr>
            <p:ph type="subTitle" idx="1"/>
          </p:nvPr>
        </p:nvSpPr>
        <p:spPr>
          <a:xfrm flipH="1">
            <a:off x="2467073" y="1050807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Background of our project</a:t>
            </a:r>
            <a:endParaRPr sz="1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Key Contributions</a:t>
            </a:r>
            <a:endParaRPr sz="1800" b="1"/>
          </a:p>
        </p:txBody>
      </p:sp>
      <p:sp>
        <p:nvSpPr>
          <p:cNvPr id="471" name="Google Shape;471;p31"/>
          <p:cNvSpPr/>
          <p:nvPr/>
        </p:nvSpPr>
        <p:spPr>
          <a:xfrm flipH="1">
            <a:off x="3822335" y="238775"/>
            <a:ext cx="39" cy="195"/>
          </a:xfrm>
          <a:custGeom>
            <a:avLst/>
            <a:gdLst/>
            <a:ahLst/>
            <a:cxnLst/>
            <a:rect l="l" t="t" r="r" b="b"/>
            <a:pathLst>
              <a:path w="1" h="5" extrusionOk="0"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close/>
              </a:path>
            </a:pathLst>
          </a:custGeom>
          <a:solidFill>
            <a:srgbClr val="9FA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1"/>
          <p:cNvSpPr txBox="1">
            <a:spLocks noGrp="1"/>
          </p:cNvSpPr>
          <p:nvPr>
            <p:ph type="ctrTitle" idx="2"/>
          </p:nvPr>
        </p:nvSpPr>
        <p:spPr>
          <a:xfrm>
            <a:off x="2466811" y="1749329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473" name="Google Shape;473;p31"/>
          <p:cNvSpPr txBox="1">
            <a:spLocks noGrp="1"/>
          </p:cNvSpPr>
          <p:nvPr>
            <p:ph type="subTitle" idx="3"/>
          </p:nvPr>
        </p:nvSpPr>
        <p:spPr>
          <a:xfrm flipH="1">
            <a:off x="2467161" y="2135731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Different difficulty systems implemented</a:t>
            </a:r>
            <a:endParaRPr sz="1800" b="1"/>
          </a:p>
        </p:txBody>
      </p:sp>
      <p:sp>
        <p:nvSpPr>
          <p:cNvPr id="474" name="Google Shape;474;p31"/>
          <p:cNvSpPr txBox="1">
            <a:spLocks noGrp="1"/>
          </p:cNvSpPr>
          <p:nvPr>
            <p:ph type="ctrTitle" idx="4"/>
          </p:nvPr>
        </p:nvSpPr>
        <p:spPr>
          <a:xfrm>
            <a:off x="2466986" y="2908752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Dev &amp; Design</a:t>
            </a:r>
            <a:endParaRPr/>
          </a:p>
        </p:txBody>
      </p:sp>
      <p:sp>
        <p:nvSpPr>
          <p:cNvPr id="475" name="Google Shape;475;p31"/>
          <p:cNvSpPr txBox="1">
            <a:spLocks noGrp="1"/>
          </p:cNvSpPr>
          <p:nvPr>
            <p:ph type="subTitle" idx="5"/>
          </p:nvPr>
        </p:nvSpPr>
        <p:spPr>
          <a:xfrm flipH="1">
            <a:off x="2467336" y="3295154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Our Game- Tool for research</a:t>
            </a:r>
            <a:endParaRPr sz="1800" b="1"/>
          </a:p>
        </p:txBody>
      </p:sp>
      <p:sp>
        <p:nvSpPr>
          <p:cNvPr id="476" name="Google Shape;476;p31"/>
          <p:cNvSpPr txBox="1">
            <a:spLocks noGrp="1"/>
          </p:cNvSpPr>
          <p:nvPr>
            <p:ph type="ctrTitle" idx="6"/>
          </p:nvPr>
        </p:nvSpPr>
        <p:spPr>
          <a:xfrm>
            <a:off x="2466723" y="3776826"/>
            <a:ext cx="4215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477" name="Google Shape;477;p31"/>
          <p:cNvSpPr txBox="1">
            <a:spLocks noGrp="1"/>
          </p:cNvSpPr>
          <p:nvPr>
            <p:ph type="subTitle" idx="7"/>
          </p:nvPr>
        </p:nvSpPr>
        <p:spPr>
          <a:xfrm flipH="1">
            <a:off x="2467073" y="4163228"/>
            <a:ext cx="42156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Suggestion for future works</a:t>
            </a:r>
            <a:endParaRPr sz="18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"/>
    </mc:Choice>
    <mc:Fallback>
      <p:transition spd="slow" advTm="45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0"/>
          <p:cNvSpPr txBox="1">
            <a:spLocks noGrp="1"/>
          </p:cNvSpPr>
          <p:nvPr>
            <p:ph type="body" idx="1"/>
          </p:nvPr>
        </p:nvSpPr>
        <p:spPr>
          <a:xfrm>
            <a:off x="526250" y="851875"/>
            <a:ext cx="7703700" cy="39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More relevant parameters for adjustment of DDA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E.g. Hit rate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Show statistics of the player performance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</a:pPr>
            <a:r>
              <a:rPr lang="en" sz="16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Can indicate how many times a player changes his difficulty level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Char char="●"/>
            </a:pPr>
            <a:r>
              <a:rPr lang="en" sz="1600" b="1">
                <a:latin typeface="Nunito"/>
                <a:ea typeface="Nunito"/>
                <a:cs typeface="Nunito"/>
                <a:sym typeface="Nunito"/>
              </a:rPr>
              <a:t>Transparent Difficulty</a:t>
            </a:r>
            <a:endParaRPr sz="1600" b="1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Char char="○"/>
            </a:pPr>
            <a:r>
              <a:rPr lang="en" sz="1600" b="1">
                <a:latin typeface="Nunito"/>
                <a:ea typeface="Nunito"/>
                <a:cs typeface="Nunito"/>
                <a:sym typeface="Nunito"/>
              </a:rPr>
              <a:t>Letting the players know what level they are facing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</a:pPr>
            <a:r>
              <a:rPr lang="en" sz="16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Weapon / Equipment Upgrading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Char char="●"/>
            </a:pPr>
            <a:r>
              <a:rPr lang="en" sz="1600" b="1">
                <a:latin typeface="Nunito"/>
                <a:ea typeface="Nunito"/>
                <a:cs typeface="Nunito"/>
                <a:sym typeface="Nunito"/>
              </a:rPr>
              <a:t>Create more maps or stages</a:t>
            </a:r>
            <a:endParaRPr sz="1600" b="1"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Char char="●"/>
            </a:pPr>
            <a:r>
              <a:rPr lang="en" sz="1600" b="1">
                <a:latin typeface="Nunito"/>
                <a:ea typeface="Nunito"/>
                <a:cs typeface="Nunito"/>
                <a:sym typeface="Nunito"/>
              </a:rPr>
              <a:t>Include more AI behaviors and more type of enemies </a:t>
            </a:r>
            <a:endParaRPr sz="1600"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9" name="Google Shape;689;p50"/>
          <p:cNvSpPr txBox="1">
            <a:spLocks noGrp="1"/>
          </p:cNvSpPr>
          <p:nvPr>
            <p:ph type="ctrTitle"/>
          </p:nvPr>
        </p:nvSpPr>
        <p:spPr>
          <a:xfrm>
            <a:off x="646250" y="28821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Future Work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53"/>
    </mc:Choice>
    <mc:Fallback>
      <p:transition spd="slow" advTm="3135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Google Shape;69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51"/>
          <p:cNvSpPr txBox="1">
            <a:spLocks noGrp="1"/>
          </p:cNvSpPr>
          <p:nvPr>
            <p:ph type="title" idx="4294967295"/>
          </p:nvPr>
        </p:nvSpPr>
        <p:spPr>
          <a:xfrm>
            <a:off x="725275" y="8221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and Answers</a:t>
            </a:r>
            <a:endParaRPr/>
          </a:p>
        </p:txBody>
      </p:sp>
      <p:grpSp>
        <p:nvGrpSpPr>
          <p:cNvPr id="696" name="Google Shape;696;p51"/>
          <p:cNvGrpSpPr/>
          <p:nvPr/>
        </p:nvGrpSpPr>
        <p:grpSpPr>
          <a:xfrm rot="-1879670" flipH="1">
            <a:off x="7022057" y="931179"/>
            <a:ext cx="1733865" cy="2727311"/>
            <a:chOff x="363150" y="1669400"/>
            <a:chExt cx="1745732" cy="2745976"/>
          </a:xfrm>
        </p:grpSpPr>
        <p:sp>
          <p:nvSpPr>
            <p:cNvPr id="697" name="Google Shape;697;p51"/>
            <p:cNvSpPr/>
            <p:nvPr/>
          </p:nvSpPr>
          <p:spPr>
            <a:xfrm>
              <a:off x="363150" y="1669400"/>
              <a:ext cx="1351951" cy="2107766"/>
            </a:xfrm>
            <a:custGeom>
              <a:avLst/>
              <a:gdLst/>
              <a:ahLst/>
              <a:cxnLst/>
              <a:rect l="l" t="t" r="r" b="b"/>
              <a:pathLst>
                <a:path w="39404" h="61433" extrusionOk="0">
                  <a:moveTo>
                    <a:pt x="1681" y="1"/>
                  </a:moveTo>
                  <a:cubicBezTo>
                    <a:pt x="1417" y="1"/>
                    <a:pt x="1150" y="72"/>
                    <a:pt x="909" y="220"/>
                  </a:cubicBezTo>
                  <a:cubicBezTo>
                    <a:pt x="215" y="646"/>
                    <a:pt x="1" y="1554"/>
                    <a:pt x="427" y="2248"/>
                  </a:cubicBezTo>
                  <a:lnTo>
                    <a:pt x="36893" y="61432"/>
                  </a:lnTo>
                  <a:lnTo>
                    <a:pt x="39403" y="59886"/>
                  </a:lnTo>
                  <a:lnTo>
                    <a:pt x="2938" y="702"/>
                  </a:lnTo>
                  <a:cubicBezTo>
                    <a:pt x="2659" y="250"/>
                    <a:pt x="2176" y="1"/>
                    <a:pt x="16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128588" dist="9525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1"/>
            <p:cNvSpPr/>
            <p:nvPr/>
          </p:nvSpPr>
          <p:spPr>
            <a:xfrm>
              <a:off x="1618283" y="3717577"/>
              <a:ext cx="490599" cy="688224"/>
            </a:xfrm>
            <a:custGeom>
              <a:avLst/>
              <a:gdLst/>
              <a:ahLst/>
              <a:cxnLst/>
              <a:rect l="l" t="t" r="r" b="b"/>
              <a:pathLst>
                <a:path w="14299" h="20059" extrusionOk="0">
                  <a:moveTo>
                    <a:pt x="3128" y="0"/>
                  </a:moveTo>
                  <a:lnTo>
                    <a:pt x="1" y="1926"/>
                  </a:lnTo>
                  <a:lnTo>
                    <a:pt x="11171" y="20059"/>
                  </a:lnTo>
                  <a:lnTo>
                    <a:pt x="14299" y="18133"/>
                  </a:lnTo>
                  <a:lnTo>
                    <a:pt x="312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1"/>
            <p:cNvSpPr/>
            <p:nvPr/>
          </p:nvSpPr>
          <p:spPr>
            <a:xfrm>
              <a:off x="1618283" y="3759744"/>
              <a:ext cx="456632" cy="646057"/>
            </a:xfrm>
            <a:custGeom>
              <a:avLst/>
              <a:gdLst/>
              <a:ahLst/>
              <a:cxnLst/>
              <a:rect l="l" t="t" r="r" b="b"/>
              <a:pathLst>
                <a:path w="13309" h="18830" extrusionOk="0">
                  <a:moveTo>
                    <a:pt x="1138" y="0"/>
                  </a:moveTo>
                  <a:lnTo>
                    <a:pt x="1" y="697"/>
                  </a:lnTo>
                  <a:lnTo>
                    <a:pt x="11171" y="18830"/>
                  </a:lnTo>
                  <a:lnTo>
                    <a:pt x="13309" y="17513"/>
                  </a:lnTo>
                  <a:lnTo>
                    <a:pt x="113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1606686" y="3703064"/>
              <a:ext cx="130652" cy="95107"/>
            </a:xfrm>
            <a:custGeom>
              <a:avLst/>
              <a:gdLst/>
              <a:ahLst/>
              <a:cxnLst/>
              <a:rect l="l" t="t" r="r" b="b"/>
              <a:pathLst>
                <a:path w="3808" h="2772" extrusionOk="0">
                  <a:moveTo>
                    <a:pt x="3381" y="1"/>
                  </a:moveTo>
                  <a:lnTo>
                    <a:pt x="1" y="2086"/>
                  </a:lnTo>
                  <a:lnTo>
                    <a:pt x="423" y="2772"/>
                  </a:lnTo>
                  <a:lnTo>
                    <a:pt x="3807" y="687"/>
                  </a:lnTo>
                  <a:lnTo>
                    <a:pt x="338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1606686" y="3739913"/>
              <a:ext cx="71330" cy="58258"/>
            </a:xfrm>
            <a:custGeom>
              <a:avLst/>
              <a:gdLst/>
              <a:ahLst/>
              <a:cxnLst/>
              <a:rect l="l" t="t" r="r" b="b"/>
              <a:pathLst>
                <a:path w="2079" h="1698" extrusionOk="0">
                  <a:moveTo>
                    <a:pt x="1642" y="1"/>
                  </a:moveTo>
                  <a:lnTo>
                    <a:pt x="1" y="1012"/>
                  </a:lnTo>
                  <a:lnTo>
                    <a:pt x="423" y="1698"/>
                  </a:lnTo>
                  <a:lnTo>
                    <a:pt x="2078" y="680"/>
                  </a:lnTo>
                  <a:lnTo>
                    <a:pt x="164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1693319" y="3808945"/>
              <a:ext cx="63233" cy="55411"/>
            </a:xfrm>
            <a:custGeom>
              <a:avLst/>
              <a:gdLst/>
              <a:ahLst/>
              <a:cxnLst/>
              <a:rect l="l" t="t" r="r" b="b"/>
              <a:pathLst>
                <a:path w="1843" h="1615" extrusionOk="0">
                  <a:moveTo>
                    <a:pt x="918" y="1"/>
                  </a:moveTo>
                  <a:cubicBezTo>
                    <a:pt x="775" y="1"/>
                    <a:pt x="629" y="39"/>
                    <a:pt x="497" y="120"/>
                  </a:cubicBezTo>
                  <a:cubicBezTo>
                    <a:pt x="120" y="355"/>
                    <a:pt x="0" y="851"/>
                    <a:pt x="237" y="1232"/>
                  </a:cubicBezTo>
                  <a:cubicBezTo>
                    <a:pt x="388" y="1477"/>
                    <a:pt x="652" y="1614"/>
                    <a:pt x="922" y="1614"/>
                  </a:cubicBezTo>
                  <a:cubicBezTo>
                    <a:pt x="1067" y="1614"/>
                    <a:pt x="1213" y="1575"/>
                    <a:pt x="1346" y="1493"/>
                  </a:cubicBezTo>
                  <a:cubicBezTo>
                    <a:pt x="1723" y="1261"/>
                    <a:pt x="1843" y="764"/>
                    <a:pt x="1606" y="383"/>
                  </a:cubicBezTo>
                  <a:cubicBezTo>
                    <a:pt x="1454" y="137"/>
                    <a:pt x="1190" y="1"/>
                    <a:pt x="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2011546" y="4345727"/>
              <a:ext cx="96960" cy="69649"/>
            </a:xfrm>
            <a:custGeom>
              <a:avLst/>
              <a:gdLst/>
              <a:ahLst/>
              <a:cxnLst/>
              <a:rect l="l" t="t" r="r" b="b"/>
              <a:pathLst>
                <a:path w="2826" h="2030" extrusionOk="0">
                  <a:moveTo>
                    <a:pt x="2537" y="1"/>
                  </a:moveTo>
                  <a:lnTo>
                    <a:pt x="1" y="1564"/>
                  </a:lnTo>
                  <a:lnTo>
                    <a:pt x="290" y="2029"/>
                  </a:lnTo>
                  <a:lnTo>
                    <a:pt x="2826" y="465"/>
                  </a:lnTo>
                  <a:lnTo>
                    <a:pt x="2537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1764718" y="3774841"/>
              <a:ext cx="37844" cy="51259"/>
            </a:xfrm>
            <a:custGeom>
              <a:avLst/>
              <a:gdLst/>
              <a:ahLst/>
              <a:cxnLst/>
              <a:rect l="l" t="t" r="r" b="b"/>
              <a:pathLst>
                <a:path w="1103" h="1494" extrusionOk="0">
                  <a:moveTo>
                    <a:pt x="293" y="0"/>
                  </a:moveTo>
                  <a:lnTo>
                    <a:pt x="1" y="180"/>
                  </a:lnTo>
                  <a:lnTo>
                    <a:pt x="810" y="1494"/>
                  </a:lnTo>
                  <a:lnTo>
                    <a:pt x="1103" y="1314"/>
                  </a:ln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1"/>
            <p:cNvSpPr/>
            <p:nvPr/>
          </p:nvSpPr>
          <p:spPr>
            <a:xfrm>
              <a:off x="1647412" y="3847235"/>
              <a:ext cx="37707" cy="51122"/>
            </a:xfrm>
            <a:custGeom>
              <a:avLst/>
              <a:gdLst/>
              <a:ahLst/>
              <a:cxnLst/>
              <a:rect l="l" t="t" r="r" b="b"/>
              <a:pathLst>
                <a:path w="1099" h="1490" extrusionOk="0">
                  <a:moveTo>
                    <a:pt x="289" y="0"/>
                  </a:moveTo>
                  <a:lnTo>
                    <a:pt x="0" y="179"/>
                  </a:lnTo>
                  <a:lnTo>
                    <a:pt x="807" y="1489"/>
                  </a:lnTo>
                  <a:lnTo>
                    <a:pt x="1099" y="1310"/>
                  </a:lnTo>
                  <a:lnTo>
                    <a:pt x="28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1667209" y="3774223"/>
              <a:ext cx="134152" cy="155287"/>
            </a:xfrm>
            <a:custGeom>
              <a:avLst/>
              <a:gdLst/>
              <a:ahLst/>
              <a:cxnLst/>
              <a:rect l="l" t="t" r="r" b="b"/>
              <a:pathLst>
                <a:path w="3910" h="4526" extrusionOk="0">
                  <a:moveTo>
                    <a:pt x="1807" y="1"/>
                  </a:moveTo>
                  <a:lnTo>
                    <a:pt x="0" y="1114"/>
                  </a:lnTo>
                  <a:lnTo>
                    <a:pt x="2103" y="4526"/>
                  </a:lnTo>
                  <a:lnTo>
                    <a:pt x="3909" y="3409"/>
                  </a:lnTo>
                  <a:lnTo>
                    <a:pt x="1807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1780192" y="3980221"/>
              <a:ext cx="107219" cy="66150"/>
            </a:xfrm>
            <a:custGeom>
              <a:avLst/>
              <a:gdLst/>
              <a:ahLst/>
              <a:cxnLst/>
              <a:rect l="l" t="t" r="r" b="b"/>
              <a:pathLst>
                <a:path w="3125" h="1928" extrusionOk="0">
                  <a:moveTo>
                    <a:pt x="3124" y="1"/>
                  </a:moveTo>
                  <a:lnTo>
                    <a:pt x="0" y="192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1791172" y="3998234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1802322" y="4016144"/>
              <a:ext cx="107047" cy="65978"/>
            </a:xfrm>
            <a:custGeom>
              <a:avLst/>
              <a:gdLst/>
              <a:ahLst/>
              <a:cxnLst/>
              <a:rect l="l" t="t" r="r" b="b"/>
              <a:pathLst>
                <a:path w="3120" h="1923" extrusionOk="0">
                  <a:moveTo>
                    <a:pt x="3120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1"/>
            <p:cNvSpPr/>
            <p:nvPr/>
          </p:nvSpPr>
          <p:spPr>
            <a:xfrm>
              <a:off x="1813302" y="4033985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0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1"/>
            <p:cNvSpPr/>
            <p:nvPr/>
          </p:nvSpPr>
          <p:spPr>
            <a:xfrm>
              <a:off x="1824281" y="4051895"/>
              <a:ext cx="107219" cy="66115"/>
            </a:xfrm>
            <a:custGeom>
              <a:avLst/>
              <a:gdLst/>
              <a:ahLst/>
              <a:cxnLst/>
              <a:rect l="l" t="t" r="r" b="b"/>
              <a:pathLst>
                <a:path w="3125" h="1927" extrusionOk="0">
                  <a:moveTo>
                    <a:pt x="3125" y="0"/>
                  </a:moveTo>
                  <a:lnTo>
                    <a:pt x="1" y="192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1"/>
            <p:cNvSpPr/>
            <p:nvPr/>
          </p:nvSpPr>
          <p:spPr>
            <a:xfrm>
              <a:off x="1835397" y="4069908"/>
              <a:ext cx="107082" cy="65978"/>
            </a:xfrm>
            <a:custGeom>
              <a:avLst/>
              <a:gdLst/>
              <a:ahLst/>
              <a:cxnLst/>
              <a:rect l="l" t="t" r="r" b="b"/>
              <a:pathLst>
                <a:path w="3121" h="1923" extrusionOk="0">
                  <a:moveTo>
                    <a:pt x="3121" y="0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846411" y="4087783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1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1"/>
            <p:cNvSpPr/>
            <p:nvPr/>
          </p:nvSpPr>
          <p:spPr>
            <a:xfrm>
              <a:off x="1857424" y="4105659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1"/>
            <p:cNvSpPr/>
            <p:nvPr/>
          </p:nvSpPr>
          <p:spPr>
            <a:xfrm>
              <a:off x="1868507" y="4123534"/>
              <a:ext cx="107116" cy="66012"/>
            </a:xfrm>
            <a:custGeom>
              <a:avLst/>
              <a:gdLst/>
              <a:ahLst/>
              <a:cxnLst/>
              <a:rect l="l" t="t" r="r" b="b"/>
              <a:pathLst>
                <a:path w="3122" h="1924" extrusionOk="0">
                  <a:moveTo>
                    <a:pt x="3121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879520" y="4141444"/>
              <a:ext cx="107082" cy="66115"/>
            </a:xfrm>
            <a:custGeom>
              <a:avLst/>
              <a:gdLst/>
              <a:ahLst/>
              <a:cxnLst/>
              <a:rect l="l" t="t" r="r" b="b"/>
              <a:pathLst>
                <a:path w="3121" h="1927" extrusionOk="0">
                  <a:moveTo>
                    <a:pt x="3120" y="0"/>
                  </a:moveTo>
                  <a:lnTo>
                    <a:pt x="0" y="192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1890499" y="4159423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1"/>
            <p:cNvSpPr/>
            <p:nvPr/>
          </p:nvSpPr>
          <p:spPr>
            <a:xfrm>
              <a:off x="1901616" y="4177298"/>
              <a:ext cx="107082" cy="66012"/>
            </a:xfrm>
            <a:custGeom>
              <a:avLst/>
              <a:gdLst/>
              <a:ahLst/>
              <a:cxnLst/>
              <a:rect l="l" t="t" r="r" b="b"/>
              <a:pathLst>
                <a:path w="3121" h="1924" extrusionOk="0">
                  <a:moveTo>
                    <a:pt x="3120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1"/>
            <p:cNvSpPr/>
            <p:nvPr/>
          </p:nvSpPr>
          <p:spPr>
            <a:xfrm>
              <a:off x="1912629" y="4195208"/>
              <a:ext cx="107082" cy="66012"/>
            </a:xfrm>
            <a:custGeom>
              <a:avLst/>
              <a:gdLst/>
              <a:ahLst/>
              <a:cxnLst/>
              <a:rect l="l" t="t" r="r" b="b"/>
              <a:pathLst>
                <a:path w="3121" h="1924" extrusionOk="0">
                  <a:moveTo>
                    <a:pt x="3121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1"/>
            <p:cNvSpPr/>
            <p:nvPr/>
          </p:nvSpPr>
          <p:spPr>
            <a:xfrm>
              <a:off x="1923609" y="4213050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1"/>
            <p:cNvSpPr/>
            <p:nvPr/>
          </p:nvSpPr>
          <p:spPr>
            <a:xfrm>
              <a:off x="1934588" y="4230959"/>
              <a:ext cx="107219" cy="66115"/>
            </a:xfrm>
            <a:custGeom>
              <a:avLst/>
              <a:gdLst/>
              <a:ahLst/>
              <a:cxnLst/>
              <a:rect l="l" t="t" r="r" b="b"/>
              <a:pathLst>
                <a:path w="3125" h="1927" extrusionOk="0">
                  <a:moveTo>
                    <a:pt x="3125" y="0"/>
                  </a:moveTo>
                  <a:lnTo>
                    <a:pt x="1" y="192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1"/>
            <p:cNvSpPr/>
            <p:nvPr/>
          </p:nvSpPr>
          <p:spPr>
            <a:xfrm>
              <a:off x="1945739" y="4248972"/>
              <a:ext cx="107047" cy="65978"/>
            </a:xfrm>
            <a:custGeom>
              <a:avLst/>
              <a:gdLst/>
              <a:ahLst/>
              <a:cxnLst/>
              <a:rect l="l" t="t" r="r" b="b"/>
              <a:pathLst>
                <a:path w="3120" h="1923" extrusionOk="0">
                  <a:moveTo>
                    <a:pt x="3120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1"/>
            <p:cNvSpPr/>
            <p:nvPr/>
          </p:nvSpPr>
          <p:spPr>
            <a:xfrm>
              <a:off x="1956718" y="4266848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5" y="1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1"/>
            <p:cNvSpPr/>
            <p:nvPr/>
          </p:nvSpPr>
          <p:spPr>
            <a:xfrm>
              <a:off x="1967731" y="4284723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1687761" y="3932770"/>
              <a:ext cx="238798" cy="60317"/>
            </a:xfrm>
            <a:custGeom>
              <a:avLst/>
              <a:gdLst/>
              <a:ahLst/>
              <a:cxnLst/>
              <a:rect l="l" t="t" r="r" b="b"/>
              <a:pathLst>
                <a:path w="6960" h="1758" extrusionOk="0">
                  <a:moveTo>
                    <a:pt x="6959" y="0"/>
                  </a:moveTo>
                  <a:lnTo>
                    <a:pt x="1" y="175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51"/>
          <p:cNvGrpSpPr/>
          <p:nvPr/>
        </p:nvGrpSpPr>
        <p:grpSpPr>
          <a:xfrm rot="-1879670" flipH="1">
            <a:off x="7685107" y="931179"/>
            <a:ext cx="1733865" cy="2727311"/>
            <a:chOff x="363150" y="1669400"/>
            <a:chExt cx="1745732" cy="2745976"/>
          </a:xfrm>
        </p:grpSpPr>
        <p:sp>
          <p:nvSpPr>
            <p:cNvPr id="727" name="Google Shape;727;p51"/>
            <p:cNvSpPr/>
            <p:nvPr/>
          </p:nvSpPr>
          <p:spPr>
            <a:xfrm>
              <a:off x="363150" y="1669400"/>
              <a:ext cx="1351951" cy="2107766"/>
            </a:xfrm>
            <a:custGeom>
              <a:avLst/>
              <a:gdLst/>
              <a:ahLst/>
              <a:cxnLst/>
              <a:rect l="l" t="t" r="r" b="b"/>
              <a:pathLst>
                <a:path w="39404" h="61433" extrusionOk="0">
                  <a:moveTo>
                    <a:pt x="1681" y="1"/>
                  </a:moveTo>
                  <a:cubicBezTo>
                    <a:pt x="1417" y="1"/>
                    <a:pt x="1150" y="72"/>
                    <a:pt x="909" y="220"/>
                  </a:cubicBezTo>
                  <a:cubicBezTo>
                    <a:pt x="215" y="646"/>
                    <a:pt x="1" y="1554"/>
                    <a:pt x="427" y="2248"/>
                  </a:cubicBezTo>
                  <a:lnTo>
                    <a:pt x="36893" y="61432"/>
                  </a:lnTo>
                  <a:lnTo>
                    <a:pt x="39403" y="59886"/>
                  </a:lnTo>
                  <a:lnTo>
                    <a:pt x="2938" y="702"/>
                  </a:lnTo>
                  <a:cubicBezTo>
                    <a:pt x="2659" y="250"/>
                    <a:pt x="2176" y="1"/>
                    <a:pt x="1681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128588" dist="9525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1"/>
            <p:cNvSpPr/>
            <p:nvPr/>
          </p:nvSpPr>
          <p:spPr>
            <a:xfrm>
              <a:off x="1618283" y="3717577"/>
              <a:ext cx="490599" cy="688224"/>
            </a:xfrm>
            <a:custGeom>
              <a:avLst/>
              <a:gdLst/>
              <a:ahLst/>
              <a:cxnLst/>
              <a:rect l="l" t="t" r="r" b="b"/>
              <a:pathLst>
                <a:path w="14299" h="20059" extrusionOk="0">
                  <a:moveTo>
                    <a:pt x="3128" y="0"/>
                  </a:moveTo>
                  <a:lnTo>
                    <a:pt x="1" y="1926"/>
                  </a:lnTo>
                  <a:lnTo>
                    <a:pt x="11171" y="20059"/>
                  </a:lnTo>
                  <a:lnTo>
                    <a:pt x="14299" y="18133"/>
                  </a:lnTo>
                  <a:lnTo>
                    <a:pt x="312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1618283" y="3759744"/>
              <a:ext cx="456632" cy="646057"/>
            </a:xfrm>
            <a:custGeom>
              <a:avLst/>
              <a:gdLst/>
              <a:ahLst/>
              <a:cxnLst/>
              <a:rect l="l" t="t" r="r" b="b"/>
              <a:pathLst>
                <a:path w="13309" h="18830" extrusionOk="0">
                  <a:moveTo>
                    <a:pt x="1138" y="0"/>
                  </a:moveTo>
                  <a:lnTo>
                    <a:pt x="1" y="697"/>
                  </a:lnTo>
                  <a:lnTo>
                    <a:pt x="11171" y="18830"/>
                  </a:lnTo>
                  <a:lnTo>
                    <a:pt x="13309" y="17513"/>
                  </a:lnTo>
                  <a:lnTo>
                    <a:pt x="113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1606686" y="3703064"/>
              <a:ext cx="130652" cy="95107"/>
            </a:xfrm>
            <a:custGeom>
              <a:avLst/>
              <a:gdLst/>
              <a:ahLst/>
              <a:cxnLst/>
              <a:rect l="l" t="t" r="r" b="b"/>
              <a:pathLst>
                <a:path w="3808" h="2772" extrusionOk="0">
                  <a:moveTo>
                    <a:pt x="3381" y="1"/>
                  </a:moveTo>
                  <a:lnTo>
                    <a:pt x="1" y="2086"/>
                  </a:lnTo>
                  <a:lnTo>
                    <a:pt x="423" y="2772"/>
                  </a:lnTo>
                  <a:lnTo>
                    <a:pt x="3807" y="687"/>
                  </a:lnTo>
                  <a:lnTo>
                    <a:pt x="338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1606686" y="3739913"/>
              <a:ext cx="71330" cy="58258"/>
            </a:xfrm>
            <a:custGeom>
              <a:avLst/>
              <a:gdLst/>
              <a:ahLst/>
              <a:cxnLst/>
              <a:rect l="l" t="t" r="r" b="b"/>
              <a:pathLst>
                <a:path w="2079" h="1698" extrusionOk="0">
                  <a:moveTo>
                    <a:pt x="1642" y="1"/>
                  </a:moveTo>
                  <a:lnTo>
                    <a:pt x="1" y="1012"/>
                  </a:lnTo>
                  <a:lnTo>
                    <a:pt x="423" y="1698"/>
                  </a:lnTo>
                  <a:lnTo>
                    <a:pt x="2078" y="680"/>
                  </a:lnTo>
                  <a:lnTo>
                    <a:pt x="164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1"/>
            <p:cNvSpPr/>
            <p:nvPr/>
          </p:nvSpPr>
          <p:spPr>
            <a:xfrm>
              <a:off x="1693319" y="3808945"/>
              <a:ext cx="63233" cy="55411"/>
            </a:xfrm>
            <a:custGeom>
              <a:avLst/>
              <a:gdLst/>
              <a:ahLst/>
              <a:cxnLst/>
              <a:rect l="l" t="t" r="r" b="b"/>
              <a:pathLst>
                <a:path w="1843" h="1615" extrusionOk="0">
                  <a:moveTo>
                    <a:pt x="918" y="1"/>
                  </a:moveTo>
                  <a:cubicBezTo>
                    <a:pt x="775" y="1"/>
                    <a:pt x="629" y="39"/>
                    <a:pt x="497" y="120"/>
                  </a:cubicBezTo>
                  <a:cubicBezTo>
                    <a:pt x="120" y="355"/>
                    <a:pt x="0" y="851"/>
                    <a:pt x="237" y="1232"/>
                  </a:cubicBezTo>
                  <a:cubicBezTo>
                    <a:pt x="388" y="1477"/>
                    <a:pt x="652" y="1614"/>
                    <a:pt x="922" y="1614"/>
                  </a:cubicBezTo>
                  <a:cubicBezTo>
                    <a:pt x="1067" y="1614"/>
                    <a:pt x="1213" y="1575"/>
                    <a:pt x="1346" y="1493"/>
                  </a:cubicBezTo>
                  <a:cubicBezTo>
                    <a:pt x="1723" y="1261"/>
                    <a:pt x="1843" y="764"/>
                    <a:pt x="1606" y="383"/>
                  </a:cubicBezTo>
                  <a:cubicBezTo>
                    <a:pt x="1454" y="137"/>
                    <a:pt x="1190" y="1"/>
                    <a:pt x="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1"/>
            <p:cNvSpPr/>
            <p:nvPr/>
          </p:nvSpPr>
          <p:spPr>
            <a:xfrm>
              <a:off x="2011546" y="4345727"/>
              <a:ext cx="96960" cy="69649"/>
            </a:xfrm>
            <a:custGeom>
              <a:avLst/>
              <a:gdLst/>
              <a:ahLst/>
              <a:cxnLst/>
              <a:rect l="l" t="t" r="r" b="b"/>
              <a:pathLst>
                <a:path w="2826" h="2030" extrusionOk="0">
                  <a:moveTo>
                    <a:pt x="2537" y="1"/>
                  </a:moveTo>
                  <a:lnTo>
                    <a:pt x="1" y="1564"/>
                  </a:lnTo>
                  <a:lnTo>
                    <a:pt x="290" y="2029"/>
                  </a:lnTo>
                  <a:lnTo>
                    <a:pt x="2826" y="465"/>
                  </a:lnTo>
                  <a:lnTo>
                    <a:pt x="2537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1"/>
            <p:cNvSpPr/>
            <p:nvPr/>
          </p:nvSpPr>
          <p:spPr>
            <a:xfrm>
              <a:off x="1764718" y="3774841"/>
              <a:ext cx="37844" cy="51259"/>
            </a:xfrm>
            <a:custGeom>
              <a:avLst/>
              <a:gdLst/>
              <a:ahLst/>
              <a:cxnLst/>
              <a:rect l="l" t="t" r="r" b="b"/>
              <a:pathLst>
                <a:path w="1103" h="1494" extrusionOk="0">
                  <a:moveTo>
                    <a:pt x="293" y="0"/>
                  </a:moveTo>
                  <a:lnTo>
                    <a:pt x="1" y="180"/>
                  </a:lnTo>
                  <a:lnTo>
                    <a:pt x="810" y="1494"/>
                  </a:lnTo>
                  <a:lnTo>
                    <a:pt x="1103" y="1314"/>
                  </a:ln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1"/>
            <p:cNvSpPr/>
            <p:nvPr/>
          </p:nvSpPr>
          <p:spPr>
            <a:xfrm>
              <a:off x="1647412" y="3847235"/>
              <a:ext cx="37707" cy="51122"/>
            </a:xfrm>
            <a:custGeom>
              <a:avLst/>
              <a:gdLst/>
              <a:ahLst/>
              <a:cxnLst/>
              <a:rect l="l" t="t" r="r" b="b"/>
              <a:pathLst>
                <a:path w="1099" h="1490" extrusionOk="0">
                  <a:moveTo>
                    <a:pt x="289" y="0"/>
                  </a:moveTo>
                  <a:lnTo>
                    <a:pt x="0" y="179"/>
                  </a:lnTo>
                  <a:lnTo>
                    <a:pt x="807" y="1489"/>
                  </a:lnTo>
                  <a:lnTo>
                    <a:pt x="1099" y="1310"/>
                  </a:lnTo>
                  <a:lnTo>
                    <a:pt x="28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1"/>
            <p:cNvSpPr/>
            <p:nvPr/>
          </p:nvSpPr>
          <p:spPr>
            <a:xfrm>
              <a:off x="1667209" y="3774223"/>
              <a:ext cx="134152" cy="155287"/>
            </a:xfrm>
            <a:custGeom>
              <a:avLst/>
              <a:gdLst/>
              <a:ahLst/>
              <a:cxnLst/>
              <a:rect l="l" t="t" r="r" b="b"/>
              <a:pathLst>
                <a:path w="3910" h="4526" extrusionOk="0">
                  <a:moveTo>
                    <a:pt x="1807" y="1"/>
                  </a:moveTo>
                  <a:lnTo>
                    <a:pt x="0" y="1114"/>
                  </a:lnTo>
                  <a:lnTo>
                    <a:pt x="2103" y="4526"/>
                  </a:lnTo>
                  <a:lnTo>
                    <a:pt x="3909" y="3409"/>
                  </a:lnTo>
                  <a:lnTo>
                    <a:pt x="1807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1"/>
            <p:cNvSpPr/>
            <p:nvPr/>
          </p:nvSpPr>
          <p:spPr>
            <a:xfrm>
              <a:off x="1780192" y="3980221"/>
              <a:ext cx="107219" cy="66150"/>
            </a:xfrm>
            <a:custGeom>
              <a:avLst/>
              <a:gdLst/>
              <a:ahLst/>
              <a:cxnLst/>
              <a:rect l="l" t="t" r="r" b="b"/>
              <a:pathLst>
                <a:path w="3125" h="1928" extrusionOk="0">
                  <a:moveTo>
                    <a:pt x="3124" y="1"/>
                  </a:moveTo>
                  <a:lnTo>
                    <a:pt x="0" y="192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1"/>
            <p:cNvSpPr/>
            <p:nvPr/>
          </p:nvSpPr>
          <p:spPr>
            <a:xfrm>
              <a:off x="1791172" y="3998234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1"/>
            <p:cNvSpPr/>
            <p:nvPr/>
          </p:nvSpPr>
          <p:spPr>
            <a:xfrm>
              <a:off x="1802322" y="4016144"/>
              <a:ext cx="107047" cy="65978"/>
            </a:xfrm>
            <a:custGeom>
              <a:avLst/>
              <a:gdLst/>
              <a:ahLst/>
              <a:cxnLst/>
              <a:rect l="l" t="t" r="r" b="b"/>
              <a:pathLst>
                <a:path w="3120" h="1923" extrusionOk="0">
                  <a:moveTo>
                    <a:pt x="3120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1"/>
            <p:cNvSpPr/>
            <p:nvPr/>
          </p:nvSpPr>
          <p:spPr>
            <a:xfrm>
              <a:off x="1813302" y="4033985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0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1"/>
            <p:cNvSpPr/>
            <p:nvPr/>
          </p:nvSpPr>
          <p:spPr>
            <a:xfrm>
              <a:off x="1824281" y="4051895"/>
              <a:ext cx="107219" cy="66115"/>
            </a:xfrm>
            <a:custGeom>
              <a:avLst/>
              <a:gdLst/>
              <a:ahLst/>
              <a:cxnLst/>
              <a:rect l="l" t="t" r="r" b="b"/>
              <a:pathLst>
                <a:path w="3125" h="1927" extrusionOk="0">
                  <a:moveTo>
                    <a:pt x="3125" y="0"/>
                  </a:moveTo>
                  <a:lnTo>
                    <a:pt x="1" y="192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1835397" y="4069908"/>
              <a:ext cx="107082" cy="65978"/>
            </a:xfrm>
            <a:custGeom>
              <a:avLst/>
              <a:gdLst/>
              <a:ahLst/>
              <a:cxnLst/>
              <a:rect l="l" t="t" r="r" b="b"/>
              <a:pathLst>
                <a:path w="3121" h="1923" extrusionOk="0">
                  <a:moveTo>
                    <a:pt x="3121" y="0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1846411" y="4087783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1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1857424" y="4105659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1868507" y="4123534"/>
              <a:ext cx="107116" cy="66012"/>
            </a:xfrm>
            <a:custGeom>
              <a:avLst/>
              <a:gdLst/>
              <a:ahLst/>
              <a:cxnLst/>
              <a:rect l="l" t="t" r="r" b="b"/>
              <a:pathLst>
                <a:path w="3122" h="1924" extrusionOk="0">
                  <a:moveTo>
                    <a:pt x="3121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1879520" y="4141444"/>
              <a:ext cx="107082" cy="66115"/>
            </a:xfrm>
            <a:custGeom>
              <a:avLst/>
              <a:gdLst/>
              <a:ahLst/>
              <a:cxnLst/>
              <a:rect l="l" t="t" r="r" b="b"/>
              <a:pathLst>
                <a:path w="3121" h="1927" extrusionOk="0">
                  <a:moveTo>
                    <a:pt x="3120" y="0"/>
                  </a:moveTo>
                  <a:lnTo>
                    <a:pt x="0" y="1926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1890499" y="4159423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1901616" y="4177298"/>
              <a:ext cx="107082" cy="66012"/>
            </a:xfrm>
            <a:custGeom>
              <a:avLst/>
              <a:gdLst/>
              <a:ahLst/>
              <a:cxnLst/>
              <a:rect l="l" t="t" r="r" b="b"/>
              <a:pathLst>
                <a:path w="3121" h="1924" extrusionOk="0">
                  <a:moveTo>
                    <a:pt x="3120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1912629" y="4195208"/>
              <a:ext cx="107082" cy="66012"/>
            </a:xfrm>
            <a:custGeom>
              <a:avLst/>
              <a:gdLst/>
              <a:ahLst/>
              <a:cxnLst/>
              <a:rect l="l" t="t" r="r" b="b"/>
              <a:pathLst>
                <a:path w="3121" h="1924" extrusionOk="0">
                  <a:moveTo>
                    <a:pt x="3121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1923609" y="4213050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4" y="1"/>
                  </a:moveTo>
                  <a:lnTo>
                    <a:pt x="1" y="1924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1934588" y="4230959"/>
              <a:ext cx="107219" cy="66115"/>
            </a:xfrm>
            <a:custGeom>
              <a:avLst/>
              <a:gdLst/>
              <a:ahLst/>
              <a:cxnLst/>
              <a:rect l="l" t="t" r="r" b="b"/>
              <a:pathLst>
                <a:path w="3125" h="1927" extrusionOk="0">
                  <a:moveTo>
                    <a:pt x="3125" y="0"/>
                  </a:moveTo>
                  <a:lnTo>
                    <a:pt x="1" y="192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1945739" y="4248972"/>
              <a:ext cx="107047" cy="65978"/>
            </a:xfrm>
            <a:custGeom>
              <a:avLst/>
              <a:gdLst/>
              <a:ahLst/>
              <a:cxnLst/>
              <a:rect l="l" t="t" r="r" b="b"/>
              <a:pathLst>
                <a:path w="3120" h="1923" extrusionOk="0">
                  <a:moveTo>
                    <a:pt x="3120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1956718" y="4266848"/>
              <a:ext cx="107219" cy="66012"/>
            </a:xfrm>
            <a:custGeom>
              <a:avLst/>
              <a:gdLst/>
              <a:ahLst/>
              <a:cxnLst/>
              <a:rect l="l" t="t" r="r" b="b"/>
              <a:pathLst>
                <a:path w="3125" h="1924" extrusionOk="0">
                  <a:moveTo>
                    <a:pt x="3125" y="1"/>
                  </a:moveTo>
                  <a:lnTo>
                    <a:pt x="1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1967731" y="4284723"/>
              <a:ext cx="107184" cy="66012"/>
            </a:xfrm>
            <a:custGeom>
              <a:avLst/>
              <a:gdLst/>
              <a:ahLst/>
              <a:cxnLst/>
              <a:rect l="l" t="t" r="r" b="b"/>
              <a:pathLst>
                <a:path w="3124" h="1924" extrusionOk="0">
                  <a:moveTo>
                    <a:pt x="3124" y="0"/>
                  </a:moveTo>
                  <a:lnTo>
                    <a:pt x="0" y="192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1687761" y="3932770"/>
              <a:ext cx="238798" cy="60317"/>
            </a:xfrm>
            <a:custGeom>
              <a:avLst/>
              <a:gdLst/>
              <a:ahLst/>
              <a:cxnLst/>
              <a:rect l="l" t="t" r="r" b="b"/>
              <a:pathLst>
                <a:path w="6960" h="1758" extrusionOk="0">
                  <a:moveTo>
                    <a:pt x="6959" y="0"/>
                  </a:moveTo>
                  <a:lnTo>
                    <a:pt x="1" y="175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6"/>
    </mc:Choice>
    <mc:Fallback>
      <p:transition spd="slow" advTm="10006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3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32"/>
          <p:cNvGrpSpPr/>
          <p:nvPr/>
        </p:nvGrpSpPr>
        <p:grpSpPr>
          <a:xfrm>
            <a:off x="-1115885" y="-1327341"/>
            <a:ext cx="10835817" cy="7361836"/>
            <a:chOff x="-2354410" y="-1327341"/>
            <a:chExt cx="10835817" cy="7361836"/>
          </a:xfrm>
        </p:grpSpPr>
        <p:sp>
          <p:nvSpPr>
            <p:cNvPr id="483" name="Google Shape;483;p32"/>
            <p:cNvSpPr/>
            <p:nvPr/>
          </p:nvSpPr>
          <p:spPr>
            <a:xfrm rot="-1528096">
              <a:off x="5544546" y="3013188"/>
              <a:ext cx="2496710" cy="2611382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32"/>
          <p:cNvSpPr txBox="1">
            <a:spLocks noGrp="1"/>
          </p:cNvSpPr>
          <p:nvPr>
            <p:ph type="title"/>
          </p:nvPr>
        </p:nvSpPr>
        <p:spPr>
          <a:xfrm flipH="1">
            <a:off x="4471775" y="1122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Motive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Project Background</a:t>
            </a:r>
            <a:endParaRPr sz="3000"/>
          </a:p>
        </p:txBody>
      </p:sp>
      <p:sp>
        <p:nvSpPr>
          <p:cNvPr id="487" name="Google Shape;487;p32"/>
          <p:cNvSpPr/>
          <p:nvPr/>
        </p:nvSpPr>
        <p:spPr>
          <a:xfrm>
            <a:off x="3847567" y="4061536"/>
            <a:ext cx="708055" cy="134873"/>
          </a:xfrm>
          <a:custGeom>
            <a:avLst/>
            <a:gdLst/>
            <a:ahLst/>
            <a:cxnLst/>
            <a:rect l="l" t="t" r="r" b="b"/>
            <a:pathLst>
              <a:path w="20637" h="3931" extrusionOk="0">
                <a:moveTo>
                  <a:pt x="20636" y="3931"/>
                </a:move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8" name="Google Shape;488;p32"/>
          <p:cNvPicPr preferRelativeResize="0"/>
          <p:nvPr/>
        </p:nvPicPr>
        <p:blipFill rotWithShape="1">
          <a:blip r:embed="rId3">
            <a:alphaModFix/>
          </a:blip>
          <a:srcRect l="24651" t="16548" r="24646"/>
          <a:stretch/>
        </p:blipFill>
        <p:spPr>
          <a:xfrm>
            <a:off x="862575" y="1613350"/>
            <a:ext cx="3812827" cy="35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"/>
    </mc:Choice>
    <mc:Fallback>
      <p:transition spd="slow" advTm="33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3"/>
          <p:cNvSpPr txBox="1">
            <a:spLocks noGrp="1"/>
          </p:cNvSpPr>
          <p:nvPr>
            <p:ph type="body" idx="1"/>
          </p:nvPr>
        </p:nvSpPr>
        <p:spPr>
          <a:xfrm>
            <a:off x="720150" y="911275"/>
            <a:ext cx="7703700" cy="35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rgbClr val="FFFFFF"/>
                </a:solidFill>
              </a:rPr>
              <a:t>Dynamic Difficulty Adjustments (DDA)</a:t>
            </a:r>
            <a:endParaRPr sz="1800" b="1" u="sng">
              <a:solidFill>
                <a:srgbClr val="FFFFFF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 b="1">
                <a:solidFill>
                  <a:srgbClr val="FFFFFF"/>
                </a:solidFill>
              </a:rPr>
              <a:t>Matching the player to the suitable challenge (Rield &amp; Zook, 2013)</a:t>
            </a:r>
            <a:endParaRPr sz="1800" b="1">
              <a:solidFill>
                <a:srgbClr val="FFFFFF"/>
              </a:solidFill>
            </a:endParaRPr>
          </a:p>
          <a:p>
            <a:pPr marL="9144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 b="1">
                <a:solidFill>
                  <a:srgbClr val="FFFFFF"/>
                </a:solidFill>
              </a:rPr>
              <a:t>Effectively address the different abilities of its players </a:t>
            </a:r>
            <a:endParaRPr sz="1800" b="1">
              <a:solidFill>
                <a:srgbClr val="FFFFFF"/>
              </a:solidFill>
            </a:endParaRPr>
          </a:p>
          <a:p>
            <a:pPr marL="13716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uli"/>
              <a:buChar char="○"/>
            </a:pPr>
            <a:r>
              <a:rPr lang="en" sz="1800" b="1">
                <a:solidFill>
                  <a:srgbClr val="FFFFFF"/>
                </a:solidFill>
              </a:rPr>
              <a:t>→ Achieve immersion</a:t>
            </a:r>
            <a:endParaRPr sz="1800" b="1">
              <a:solidFill>
                <a:srgbClr val="FFFFFF"/>
              </a:solidFill>
            </a:endParaRPr>
          </a:p>
          <a:p>
            <a:pPr marL="13716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uli"/>
              <a:buChar char="○"/>
            </a:pPr>
            <a:r>
              <a:rPr lang="en" sz="1800" b="1">
                <a:solidFill>
                  <a:srgbClr val="FFFFFF"/>
                </a:solidFill>
              </a:rPr>
              <a:t>First person shooting genres where demand for skills is higher (Glavin &amp; Madden, 2015)</a:t>
            </a:r>
            <a:endParaRPr sz="1800" b="1">
              <a:solidFill>
                <a:srgbClr val="FFFFFF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 b="1">
                <a:solidFill>
                  <a:srgbClr val="FFFFFF"/>
                </a:solidFill>
              </a:rPr>
              <a:t>Static game elements: Not flexible</a:t>
            </a:r>
            <a:endParaRPr sz="1800" b="1">
              <a:solidFill>
                <a:srgbClr val="FFFFFF"/>
              </a:solidFill>
            </a:endParaRPr>
          </a:p>
          <a:p>
            <a:pPr marL="13716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uli"/>
              <a:buChar char="○"/>
            </a:pPr>
            <a:r>
              <a:rPr lang="en" sz="1800" b="1">
                <a:solidFill>
                  <a:srgbClr val="FFFFFF"/>
                </a:solidFill>
              </a:rPr>
              <a:t>To maintain game challenge </a:t>
            </a:r>
            <a:endParaRPr sz="1800" b="1">
              <a:solidFill>
                <a:srgbClr val="FFFFFF"/>
              </a:solidFill>
            </a:endParaRPr>
          </a:p>
          <a:p>
            <a:pPr marL="13716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uli"/>
              <a:buChar char="○"/>
            </a:pPr>
            <a:r>
              <a:rPr lang="en" sz="1800" b="1">
                <a:solidFill>
                  <a:srgbClr val="FFFFFF"/>
                </a:solidFill>
              </a:rPr>
              <a:t>Outcomes are predictable by repetitive gameplay</a:t>
            </a:r>
            <a:endParaRPr sz="1800" b="1"/>
          </a:p>
        </p:txBody>
      </p:sp>
      <p:sp>
        <p:nvSpPr>
          <p:cNvPr id="494" name="Google Shape;494;p33"/>
          <p:cNvSpPr txBox="1">
            <a:spLocks noGrp="1"/>
          </p:cNvSpPr>
          <p:nvPr>
            <p:ph type="ctrTitle"/>
          </p:nvPr>
        </p:nvSpPr>
        <p:spPr>
          <a:xfrm>
            <a:off x="720050" y="27114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Motive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2"/>
    </mc:Choice>
    <mc:Fallback>
      <p:transition spd="slow" advTm="76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4"/>
          <p:cNvSpPr txBox="1">
            <a:spLocks noGrp="1"/>
          </p:cNvSpPr>
          <p:nvPr>
            <p:ph type="body" idx="1"/>
          </p:nvPr>
        </p:nvSpPr>
        <p:spPr>
          <a:xfrm>
            <a:off x="720050" y="1218775"/>
            <a:ext cx="7703700" cy="35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This research is going to implement DDA into our game</a:t>
            </a:r>
            <a:endParaRPr sz="1800" b="1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→ To test effects of DDA on a single-player shooting game</a:t>
            </a:r>
            <a:endParaRPr sz="1800" b="1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By adjusting the player level during the gameplay </a:t>
            </a:r>
            <a:endParaRPr sz="1800" b="1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Based on the player’s performance</a:t>
            </a:r>
            <a:endParaRPr sz="1800" b="1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Maintain Game Challenge</a:t>
            </a:r>
            <a:endParaRPr sz="1800" b="1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→ Characteristics for maximising DDA effect in the game</a:t>
            </a:r>
            <a:endParaRPr sz="1800" b="1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00" name="Google Shape;500;p34"/>
          <p:cNvSpPr txBox="1">
            <a:spLocks noGrp="1"/>
          </p:cNvSpPr>
          <p:nvPr>
            <p:ph type="ctrTitle"/>
          </p:nvPr>
        </p:nvSpPr>
        <p:spPr>
          <a:xfrm>
            <a:off x="720050" y="53669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Key Contributions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"/>
    </mc:Choice>
    <mc:Fallback>
      <p:transition spd="slow" advTm="36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35"/>
          <p:cNvGrpSpPr/>
          <p:nvPr/>
        </p:nvGrpSpPr>
        <p:grpSpPr>
          <a:xfrm>
            <a:off x="-1115885" y="-1327341"/>
            <a:ext cx="10835817" cy="7361836"/>
            <a:chOff x="-2354410" y="-1327341"/>
            <a:chExt cx="10835817" cy="7361836"/>
          </a:xfrm>
        </p:grpSpPr>
        <p:sp>
          <p:nvSpPr>
            <p:cNvPr id="506" name="Google Shape;506;p35"/>
            <p:cNvSpPr/>
            <p:nvPr/>
          </p:nvSpPr>
          <p:spPr>
            <a:xfrm rot="-1528096">
              <a:off x="5544546" y="3013188"/>
              <a:ext cx="2496710" cy="2611382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35"/>
          <p:cNvSpPr txBox="1">
            <a:spLocks noGrp="1"/>
          </p:cNvSpPr>
          <p:nvPr>
            <p:ph type="title"/>
          </p:nvPr>
        </p:nvSpPr>
        <p:spPr>
          <a:xfrm flipH="1">
            <a:off x="4471775" y="1122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Difficulty systems of other shooting games</a:t>
            </a:r>
            <a:endParaRPr sz="3000"/>
          </a:p>
        </p:txBody>
      </p:sp>
      <p:sp>
        <p:nvSpPr>
          <p:cNvPr id="510" name="Google Shape;510;p35"/>
          <p:cNvSpPr/>
          <p:nvPr/>
        </p:nvSpPr>
        <p:spPr>
          <a:xfrm>
            <a:off x="3847567" y="4061536"/>
            <a:ext cx="708055" cy="134873"/>
          </a:xfrm>
          <a:custGeom>
            <a:avLst/>
            <a:gdLst/>
            <a:ahLst/>
            <a:cxnLst/>
            <a:rect l="l" t="t" r="r" b="b"/>
            <a:pathLst>
              <a:path w="20637" h="3931" extrusionOk="0">
                <a:moveTo>
                  <a:pt x="20636" y="3931"/>
                </a:move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1" name="Google Shape;511;p35"/>
          <p:cNvPicPr preferRelativeResize="0"/>
          <p:nvPr/>
        </p:nvPicPr>
        <p:blipFill rotWithShape="1">
          <a:blip r:embed="rId3">
            <a:alphaModFix/>
          </a:blip>
          <a:srcRect l="24651" t="16548" r="24646"/>
          <a:stretch/>
        </p:blipFill>
        <p:spPr>
          <a:xfrm>
            <a:off x="862575" y="1613350"/>
            <a:ext cx="3812827" cy="35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"/>
    </mc:Choice>
    <mc:Fallback>
      <p:transition spd="slow" advTm="22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36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517" name="Google Shape;517;p36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>
            <a:off x="576950" y="2062175"/>
            <a:ext cx="4322400" cy="2565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6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6"/>
          <p:cNvSpPr txBox="1">
            <a:spLocks noGrp="1"/>
          </p:cNvSpPr>
          <p:nvPr>
            <p:ph type="subTitle" idx="1"/>
          </p:nvPr>
        </p:nvSpPr>
        <p:spPr>
          <a:xfrm>
            <a:off x="729950" y="247392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Impossible for single player games.</a:t>
            </a:r>
            <a:endParaRPr sz="18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sp>
        <p:nvSpPr>
          <p:cNvPr id="522" name="Google Shape;522;p36"/>
          <p:cNvSpPr txBox="1">
            <a:spLocks noGrp="1"/>
          </p:cNvSpPr>
          <p:nvPr>
            <p:ph type="ctrTitle"/>
          </p:nvPr>
        </p:nvSpPr>
        <p:spPr>
          <a:xfrm>
            <a:off x="729950" y="511500"/>
            <a:ext cx="451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 royale: </a:t>
            </a:r>
            <a:r>
              <a:rPr lang="en">
                <a:solidFill>
                  <a:schemeClr val="lt2"/>
                </a:solidFill>
              </a:rPr>
              <a:t>PUBG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Rank system (Other player)</a:t>
            </a:r>
            <a:endParaRPr/>
          </a:p>
        </p:txBody>
      </p:sp>
      <p:pic>
        <p:nvPicPr>
          <p:cNvPr id="523" name="Google Shape;52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200" y="662659"/>
            <a:ext cx="3331800" cy="1874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5188" y="2743705"/>
            <a:ext cx="3331800" cy="1720045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36"/>
          <p:cNvSpPr/>
          <p:nvPr/>
        </p:nvSpPr>
        <p:spPr>
          <a:xfrm>
            <a:off x="5275200" y="511500"/>
            <a:ext cx="3331800" cy="41154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F42579">
                  <a:alpha val="14117"/>
                  <a:alpha val="45090"/>
                </a:srgbClr>
              </a:gs>
              <a:gs pos="100000">
                <a:srgbClr val="2D0066">
                  <a:alpha val="17254"/>
                  <a:alpha val="450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"/>
    </mc:Choice>
    <mc:Fallback>
      <p:transition spd="slow" advTm="44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0" name="Google Shape;530;p37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531" name="Google Shape;531;p37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" name="Google Shape;533;p37"/>
          <p:cNvSpPr/>
          <p:nvPr/>
        </p:nvSpPr>
        <p:spPr>
          <a:xfrm>
            <a:off x="576950" y="2062175"/>
            <a:ext cx="4322400" cy="2565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7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37"/>
          <p:cNvSpPr txBox="1">
            <a:spLocks noGrp="1"/>
          </p:cNvSpPr>
          <p:nvPr>
            <p:ph type="subTitle" idx="1"/>
          </p:nvPr>
        </p:nvSpPr>
        <p:spPr>
          <a:xfrm>
            <a:off x="729950" y="247392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User might not know how to/ might not choose a suitable level</a:t>
            </a:r>
            <a:endParaRPr sz="18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/>
              <a:t>Disrupt player’s immersion in game when changing difficulty level</a:t>
            </a:r>
            <a:endParaRPr sz="1800" b="1" dirty="0"/>
          </a:p>
        </p:txBody>
      </p:sp>
      <p:sp>
        <p:nvSpPr>
          <p:cNvPr id="536" name="Google Shape;536;p37"/>
          <p:cNvSpPr txBox="1">
            <a:spLocks noGrp="1"/>
          </p:cNvSpPr>
          <p:nvPr>
            <p:ph type="ctrTitle"/>
          </p:nvPr>
        </p:nvSpPr>
        <p:spPr>
          <a:xfrm>
            <a:off x="729950" y="511500"/>
            <a:ext cx="451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FPS: </a:t>
            </a:r>
            <a:r>
              <a:rPr lang="en">
                <a:solidFill>
                  <a:schemeClr val="lt2"/>
                </a:solidFill>
              </a:rPr>
              <a:t>Doom Eternal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Predefined difficulty modes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Unique names</a:t>
            </a:r>
            <a:endParaRPr/>
          </a:p>
        </p:txBody>
      </p:sp>
      <p:pic>
        <p:nvPicPr>
          <p:cNvPr id="537" name="Google Shape;5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200" y="662659"/>
            <a:ext cx="3331800" cy="1874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5188" y="2743705"/>
            <a:ext cx="3331800" cy="1720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5200" y="2666649"/>
            <a:ext cx="3331796" cy="187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5200" y="662650"/>
            <a:ext cx="3331822" cy="18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37"/>
          <p:cNvSpPr/>
          <p:nvPr/>
        </p:nvSpPr>
        <p:spPr>
          <a:xfrm>
            <a:off x="5275200" y="511500"/>
            <a:ext cx="3331800" cy="41154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F42579">
                  <a:alpha val="14117"/>
                  <a:alpha val="45090"/>
                </a:srgbClr>
              </a:gs>
              <a:gs pos="100000">
                <a:srgbClr val="2D0066">
                  <a:alpha val="17254"/>
                  <a:alpha val="450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"/>
    </mc:Choice>
    <mc:Fallback>
      <p:transition spd="slow" advTm="26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38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547" name="Google Shape;547;p38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38"/>
          <p:cNvSpPr/>
          <p:nvPr/>
        </p:nvSpPr>
        <p:spPr>
          <a:xfrm>
            <a:off x="576950" y="2062175"/>
            <a:ext cx="4322400" cy="2565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2EE6C4">
                  <a:alpha val="53725"/>
                  <a:alpha val="45090"/>
                </a:srgbClr>
              </a:gs>
              <a:gs pos="100000">
                <a:srgbClr val="FFFFFF">
                  <a:alpha val="0"/>
                  <a:alpha val="4509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8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8"/>
          <p:cNvSpPr txBox="1">
            <a:spLocks noGrp="1"/>
          </p:cNvSpPr>
          <p:nvPr>
            <p:ph type="subTitle" idx="1"/>
          </p:nvPr>
        </p:nvSpPr>
        <p:spPr>
          <a:xfrm>
            <a:off x="729950" y="247392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Prolonged gameplay due to storyline</a:t>
            </a:r>
            <a:endParaRPr sz="18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/>
              <a:t>Not suitable for casual gaming</a:t>
            </a:r>
            <a:endParaRPr sz="1800" b="1" dirty="0"/>
          </a:p>
        </p:txBody>
      </p:sp>
      <p:sp>
        <p:nvSpPr>
          <p:cNvPr id="552" name="Google Shape;552;p38"/>
          <p:cNvSpPr txBox="1">
            <a:spLocks noGrp="1"/>
          </p:cNvSpPr>
          <p:nvPr>
            <p:ph type="ctrTitle"/>
          </p:nvPr>
        </p:nvSpPr>
        <p:spPr>
          <a:xfrm>
            <a:off x="729950" y="511500"/>
            <a:ext cx="451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RPG/Shooting: </a:t>
            </a:r>
            <a:r>
              <a:rPr lang="en">
                <a:solidFill>
                  <a:schemeClr val="lt2"/>
                </a:solidFill>
              </a:rPr>
              <a:t>Half-Life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TPS: </a:t>
            </a:r>
            <a:r>
              <a:rPr lang="en">
                <a:solidFill>
                  <a:schemeClr val="lt2"/>
                </a:solidFill>
              </a:rPr>
              <a:t>Max Payne 2</a:t>
            </a:r>
            <a:endParaRPr>
              <a:solidFill>
                <a:schemeClr val="lt2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DDA across storyline</a:t>
            </a:r>
            <a:endParaRPr/>
          </a:p>
        </p:txBody>
      </p:sp>
      <p:pic>
        <p:nvPicPr>
          <p:cNvPr id="553" name="Google Shape;55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225" y="810675"/>
            <a:ext cx="3331830" cy="187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5225" y="2825085"/>
            <a:ext cx="3331825" cy="1557266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38"/>
          <p:cNvSpPr/>
          <p:nvPr/>
        </p:nvSpPr>
        <p:spPr>
          <a:xfrm>
            <a:off x="5275213" y="555900"/>
            <a:ext cx="3331800" cy="41154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F42579">
                  <a:alpha val="14117"/>
                  <a:alpha val="45090"/>
                </a:srgbClr>
              </a:gs>
              <a:gs pos="100000">
                <a:srgbClr val="2D0066">
                  <a:alpha val="17254"/>
                  <a:alpha val="4509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"/>
    </mc:Choice>
    <mc:Fallback>
      <p:transition spd="slow" advTm="248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.4"/>
</p:tagLst>
</file>

<file path=ppt/theme/theme1.xml><?xml version="1.0" encoding="utf-8"?>
<a:theme xmlns:a="http://schemas.openxmlformats.org/drawingml/2006/main" name="Geek Pride Day by Slidesgo">
  <a:themeElements>
    <a:clrScheme name="Simple Light">
      <a:dk1>
        <a:srgbClr val="6E3DCF"/>
      </a:dk1>
      <a:lt1>
        <a:srgbClr val="2EE6C4"/>
      </a:lt1>
      <a:dk2>
        <a:srgbClr val="FF0098"/>
      </a:dk2>
      <a:lt2>
        <a:srgbClr val="2D0066"/>
      </a:lt2>
      <a:accent1>
        <a:srgbClr val="20124D"/>
      </a:accent1>
      <a:accent2>
        <a:srgbClr val="FFFFFF"/>
      </a:accent2>
      <a:accent3>
        <a:srgbClr val="20124D"/>
      </a:accent3>
      <a:accent4>
        <a:srgbClr val="6E3DCF"/>
      </a:accent4>
      <a:accent5>
        <a:srgbClr val="2EE6C4"/>
      </a:accent5>
      <a:accent6>
        <a:srgbClr val="FF009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640</Words>
  <Application>Microsoft Office PowerPoint</Application>
  <PresentationFormat>On-screen Show (16:9)</PresentationFormat>
  <Paragraphs>125</Paragraphs>
  <Slides>22</Slides>
  <Notes>22</Notes>
  <HiddenSlides>1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Squada One</vt:lpstr>
      <vt:lpstr>Roboto Slab Regular</vt:lpstr>
      <vt:lpstr>Bahiana</vt:lpstr>
      <vt:lpstr>Muli</vt:lpstr>
      <vt:lpstr>Fira Sans Extra Condensed Medium</vt:lpstr>
      <vt:lpstr>Arial</vt:lpstr>
      <vt:lpstr>Barlow</vt:lpstr>
      <vt:lpstr>Nunito</vt:lpstr>
      <vt:lpstr>Geek Pride Day by Slidesgo</vt:lpstr>
      <vt:lpstr> Psychological Effects of DDA in Single Player Casual Shooting Games</vt:lpstr>
      <vt:lpstr>Motive</vt:lpstr>
      <vt:lpstr>Motive Project Background</vt:lpstr>
      <vt:lpstr>Motive</vt:lpstr>
      <vt:lpstr>Key Contributions</vt:lpstr>
      <vt:lpstr>Related Works Difficulty systems of other shooting games</vt:lpstr>
      <vt:lpstr>Battle royale: PUBG  Rank system (Other player)</vt:lpstr>
      <vt:lpstr>FPS: Doom Eternal Predefined difficulty modes Unique names</vt:lpstr>
      <vt:lpstr>RPG/Shooting: Half-Life  TPS: Max Payne 2 DDA across storyline</vt:lpstr>
      <vt:lpstr>Game Design and Development Space Shooter</vt:lpstr>
      <vt:lpstr>Concepts used from our research</vt:lpstr>
      <vt:lpstr>AI tools</vt:lpstr>
      <vt:lpstr>Game characters and navigations</vt:lpstr>
      <vt:lpstr>Flow and Difficulty concepts</vt:lpstr>
      <vt:lpstr>GamePlay Video</vt:lpstr>
      <vt:lpstr>Direction of Survey - What do we want to find out?  </vt:lpstr>
      <vt:lpstr>Limitations </vt:lpstr>
      <vt:lpstr>Current Limitations</vt:lpstr>
      <vt:lpstr>Future Works</vt:lpstr>
      <vt:lpstr>Future Work</vt:lpstr>
      <vt:lpstr>Questions and Answers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Psychological Effects of DDA in Single Player Casual Shooting Games</dc:title>
  <cp:lastModifiedBy>DAS, Sweta [Student]</cp:lastModifiedBy>
  <cp:revision>14</cp:revision>
  <dcterms:modified xsi:type="dcterms:W3CDTF">2020-11-30T04:37:53Z</dcterms:modified>
</cp:coreProperties>
</file>